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7" r:id="rId2"/>
    <p:sldId id="256" r:id="rId3"/>
    <p:sldId id="2147046989" r:id="rId4"/>
    <p:sldId id="2147047048" r:id="rId5"/>
    <p:sldId id="2147047004" r:id="rId6"/>
    <p:sldId id="2147047005" r:id="rId7"/>
    <p:sldId id="2147046988" r:id="rId8"/>
    <p:sldId id="2147046999" r:id="rId9"/>
    <p:sldId id="2147046995" r:id="rId10"/>
    <p:sldId id="2147046996" r:id="rId11"/>
    <p:sldId id="2147047049" r:id="rId12"/>
    <p:sldId id="2147047000" r:id="rId13"/>
    <p:sldId id="2147047001" r:id="rId14"/>
    <p:sldId id="284" r:id="rId15"/>
    <p:sldId id="2147047003" r:id="rId16"/>
    <p:sldId id="2146849328" r:id="rId17"/>
    <p:sldId id="2147047009" r:id="rId18"/>
    <p:sldId id="2147047011" r:id="rId19"/>
    <p:sldId id="2147047012" r:id="rId20"/>
    <p:sldId id="2147047013" r:id="rId21"/>
    <p:sldId id="2147047017" r:id="rId22"/>
    <p:sldId id="2147047047" r:id="rId23"/>
    <p:sldId id="272" r:id="rId24"/>
    <p:sldId id="2147047045" r:id="rId25"/>
    <p:sldId id="2147047006" r:id="rId26"/>
    <p:sldId id="2147047007" r:id="rId27"/>
    <p:sldId id="2147047024" r:id="rId28"/>
    <p:sldId id="2147047031" r:id="rId29"/>
    <p:sldId id="2147047044" r:id="rId30"/>
    <p:sldId id="2147047046" r:id="rId31"/>
    <p:sldId id="2147047018" r:id="rId32"/>
    <p:sldId id="2147047019" r:id="rId33"/>
    <p:sldId id="2147047020" r:id="rId34"/>
    <p:sldId id="2147047021" r:id="rId35"/>
    <p:sldId id="2147047023" r:id="rId3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1CF4F"/>
    <a:srgbClr val="C8E0B5"/>
    <a:srgbClr val="F8A02A"/>
    <a:srgbClr val="E63432"/>
    <a:srgbClr val="56C4F3"/>
    <a:srgbClr val="F0F8ED"/>
    <a:srgbClr val="9F48D4"/>
    <a:srgbClr val="8E60C0"/>
    <a:srgbClr val="9577DF"/>
    <a:srgbClr val="B897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3" autoAdjust="0"/>
    <p:restoredTop sz="96291"/>
  </p:normalViewPr>
  <p:slideViewPr>
    <p:cSldViewPr snapToGrid="0">
      <p:cViewPr varScale="1">
        <p:scale>
          <a:sx n="98" d="100"/>
          <a:sy n="98" d="100"/>
        </p:scale>
        <p:origin x="224" y="608"/>
      </p:cViewPr>
      <p:guideLst/>
    </p:cSldViewPr>
  </p:slideViewPr>
  <p:outlineViewPr>
    <p:cViewPr>
      <p:scale>
        <a:sx n="33" d="100"/>
        <a:sy n="33" d="100"/>
      </p:scale>
      <p:origin x="0" y="-19304"/>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CCCD9-F3B3-A544-B6F1-D8D40695FB60}" type="datetimeFigureOut">
              <a:rPr lang="en-BR" smtClean="0"/>
              <a:t>14/12/23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636663-6254-A74E-B309-1083EB70F8D9}" type="slidenum">
              <a:rPr lang="en-BR" smtClean="0"/>
              <a:t>‹#›</a:t>
            </a:fld>
            <a:endParaRPr lang="en-BR"/>
          </a:p>
        </p:txBody>
      </p:sp>
    </p:spTree>
    <p:extLst>
      <p:ext uri="{BB962C8B-B14F-4D97-AF65-F5344CB8AC3E}">
        <p14:creationId xmlns:p14="http://schemas.microsoft.com/office/powerpoint/2010/main" val="4252902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A997E05E-5D30-B44A-820C-B5B1C0F0457E}" type="slidenum">
              <a:rPr lang="en-BR" smtClean="0"/>
              <a:t>3</a:t>
            </a:fld>
            <a:endParaRPr lang="en-BR"/>
          </a:p>
        </p:txBody>
      </p:sp>
    </p:spTree>
    <p:extLst>
      <p:ext uri="{BB962C8B-B14F-4D97-AF65-F5344CB8AC3E}">
        <p14:creationId xmlns:p14="http://schemas.microsoft.com/office/powerpoint/2010/main" val="177344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13</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20</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25</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G</a:t>
            </a:r>
            <a:r>
              <a:rPr lang="en-US" dirty="0"/>
              <a:t>u</a:t>
            </a:r>
            <a:r>
              <a:rPr lang="en-BR" dirty="0"/>
              <a:t>ia ANS transforma G</a:t>
            </a:r>
            <a:r>
              <a:rPr lang="en-US" dirty="0"/>
              <a:t>u</a:t>
            </a:r>
            <a:r>
              <a:rPr lang="en-BR" dirty="0"/>
              <a:t>ias TISS em XML para FHIR  = caso de uso em baixo de IPS. </a:t>
            </a:r>
            <a:r>
              <a:rPr lang="en-US" dirty="0"/>
              <a:t>O</a:t>
            </a:r>
            <a:r>
              <a:rPr lang="en-BR" dirty="0"/>
              <a:t> Projeto PQDAS será apresentado a seguir no horário das 11h30 em diante.</a:t>
            </a:r>
          </a:p>
          <a:p>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33</a:t>
            </a:fld>
            <a:endParaRPr lang="en-BR"/>
          </a:p>
        </p:txBody>
      </p:sp>
    </p:spTree>
    <p:extLst>
      <p:ext uri="{BB962C8B-B14F-4D97-AF65-F5344CB8AC3E}">
        <p14:creationId xmlns:p14="http://schemas.microsoft.com/office/powerpoint/2010/main" val="261377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Paula Xavier coordenadora, Robson Coordenadro de P</a:t>
            </a:r>
            <a:r>
              <a:rPr lang="en-US" dirty="0"/>
              <a:t>a</a:t>
            </a:r>
            <a:r>
              <a:rPr lang="en-BR" dirty="0"/>
              <a:t>drões, Eq Téncia – Blanda, Valter, Ligieize, Igor, E</a:t>
            </a:r>
            <a:r>
              <a:rPr lang="en-US" dirty="0"/>
              <a:t>l</a:t>
            </a:r>
            <a:r>
              <a:rPr lang="en-BR" dirty="0"/>
              <a:t>ivan, Viviane</a:t>
            </a:r>
          </a:p>
        </p:txBody>
      </p:sp>
      <p:sp>
        <p:nvSpPr>
          <p:cNvPr id="4" name="Slide Number Placeholder 3"/>
          <p:cNvSpPr>
            <a:spLocks noGrp="1"/>
          </p:cNvSpPr>
          <p:nvPr>
            <p:ph type="sldNum" sz="quarter" idx="5"/>
          </p:nvPr>
        </p:nvSpPr>
        <p:spPr/>
        <p:txBody>
          <a:bodyPr/>
          <a:lstStyle/>
          <a:p>
            <a:fld id="{02636663-6254-A74E-B309-1083EB70F8D9}" type="slidenum">
              <a:rPr lang="en-BR" smtClean="0"/>
              <a:t>35</a:t>
            </a:fld>
            <a:endParaRPr lang="en-BR"/>
          </a:p>
        </p:txBody>
      </p:sp>
    </p:spTree>
    <p:extLst>
      <p:ext uri="{BB962C8B-B14F-4D97-AF65-F5344CB8AC3E}">
        <p14:creationId xmlns:p14="http://schemas.microsoft.com/office/powerpoint/2010/main" val="30373189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grpSp>
        <p:nvGrpSpPr>
          <p:cNvPr id="7" name="Agrupar 6"/>
          <p:cNvGrpSpPr/>
          <p:nvPr userDrawn="1"/>
        </p:nvGrpSpPr>
        <p:grpSpPr>
          <a:xfrm>
            <a:off x="33652" y="72110"/>
            <a:ext cx="12087460" cy="6707165"/>
            <a:chOff x="33616" y="72108"/>
            <a:chExt cx="12096966" cy="6707167"/>
          </a:xfrm>
        </p:grpSpPr>
        <p:sp>
          <p:nvSpPr>
            <p:cNvPr id="8" name="Retângulo 7"/>
            <p:cNvSpPr/>
            <p:nvPr/>
          </p:nvSpPr>
          <p:spPr>
            <a:xfrm>
              <a:off x="295450" y="209548"/>
              <a:ext cx="11572440" cy="6419852"/>
            </a:xfrm>
            <a:prstGeom prst="rect">
              <a:avLst/>
            </a:prstGeom>
            <a:noFill/>
            <a:ln w="9525">
              <a:solidFill>
                <a:srgbClr val="B897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p:cNvPicPr>
              <a:picLocks noChangeAspect="1"/>
            </p:cNvPicPr>
            <p:nvPr/>
          </p:nvPicPr>
          <p:blipFill rotWithShape="1">
            <a:blip r:embed="rId2">
              <a:extLst>
                <a:ext uri="{28A0092B-C50C-407E-A947-70E740481C1C}">
                  <a14:useLocalDpi xmlns:a14="http://schemas.microsoft.com/office/drawing/2010/main" val="0"/>
                </a:ext>
              </a:extLst>
            </a:blip>
            <a:srcRect l="38462" t="35134" r="36962" b="34672"/>
            <a:stretch/>
          </p:blipFill>
          <p:spPr>
            <a:xfrm>
              <a:off x="33616" y="1059599"/>
              <a:ext cx="569902" cy="1079151"/>
            </a:xfrm>
            <a:prstGeom prst="rect">
              <a:avLst/>
            </a:prstGeom>
          </p:spPr>
        </p:pic>
        <p:pic>
          <p:nvPicPr>
            <p:cNvPr id="10" name="Imagem 9"/>
            <p:cNvPicPr>
              <a:picLocks noChangeAspect="1"/>
            </p:cNvPicPr>
            <p:nvPr/>
          </p:nvPicPr>
          <p:blipFill rotWithShape="1">
            <a:blip r:embed="rId3" cstate="print">
              <a:extLst>
                <a:ext uri="{28A0092B-C50C-407E-A947-70E740481C1C}">
                  <a14:useLocalDpi xmlns:a14="http://schemas.microsoft.com/office/drawing/2010/main" val="0"/>
                </a:ext>
              </a:extLst>
            </a:blip>
            <a:srcRect t="17460" r="7946"/>
            <a:stretch/>
          </p:blipFill>
          <p:spPr>
            <a:xfrm>
              <a:off x="11194863" y="5451750"/>
              <a:ext cx="935719" cy="1260000"/>
            </a:xfrm>
            <a:prstGeom prst="rect">
              <a:avLst/>
            </a:prstGeom>
          </p:spPr>
        </p:pic>
        <p:grpSp>
          <p:nvGrpSpPr>
            <p:cNvPr id="11" name="Agrupar 10"/>
            <p:cNvGrpSpPr/>
            <p:nvPr/>
          </p:nvGrpSpPr>
          <p:grpSpPr>
            <a:xfrm>
              <a:off x="9340718" y="6065481"/>
              <a:ext cx="2769643" cy="713794"/>
              <a:chOff x="9302618" y="6036906"/>
              <a:chExt cx="2769643" cy="713794"/>
            </a:xfrm>
          </p:grpSpPr>
          <p:sp>
            <p:nvSpPr>
              <p:cNvPr id="15" name="Retângulo 14"/>
              <p:cNvSpPr/>
              <p:nvPr/>
            </p:nvSpPr>
            <p:spPr>
              <a:xfrm>
                <a:off x="9302618" y="6036906"/>
                <a:ext cx="2769643" cy="713794"/>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p:cNvPicPr>
                <a:picLocks noChangeAspect="1"/>
              </p:cNvPicPr>
              <p:nvPr/>
            </p:nvPicPr>
            <p:blipFill rotWithShape="1">
              <a:blip r:embed="rId4">
                <a:extLst>
                  <a:ext uri="{28A0092B-C50C-407E-A947-70E740481C1C}">
                    <a14:useLocalDpi xmlns:a14="http://schemas.microsoft.com/office/drawing/2010/main" val="0"/>
                  </a:ext>
                </a:extLst>
              </a:blip>
              <a:srcRect l="11902" t="24383" r="10461" b="18904"/>
              <a:stretch/>
            </p:blipFill>
            <p:spPr>
              <a:xfrm>
                <a:off x="9358605" y="6102223"/>
                <a:ext cx="2677887" cy="615821"/>
              </a:xfrm>
              <a:prstGeom prst="rect">
                <a:avLst/>
              </a:prstGeom>
            </p:spPr>
          </p:pic>
        </p:grpSp>
        <p:grpSp>
          <p:nvGrpSpPr>
            <p:cNvPr id="12" name="Agrupar 11"/>
            <p:cNvGrpSpPr/>
            <p:nvPr/>
          </p:nvGrpSpPr>
          <p:grpSpPr>
            <a:xfrm>
              <a:off x="79309" y="72108"/>
              <a:ext cx="2079757" cy="994691"/>
              <a:chOff x="606293" y="167358"/>
              <a:chExt cx="2079757" cy="994691"/>
            </a:xfrm>
          </p:grpSpPr>
          <p:sp>
            <p:nvSpPr>
              <p:cNvPr id="13" name="Retângulo 12"/>
              <p:cNvSpPr/>
              <p:nvPr/>
            </p:nvSpPr>
            <p:spPr>
              <a:xfrm>
                <a:off x="606293" y="167358"/>
                <a:ext cx="2079757" cy="994691"/>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p:cNvPicPr>
                <a:picLocks noChangeAspect="1"/>
              </p:cNvPicPr>
              <p:nvPr/>
            </p:nvPicPr>
            <p:blipFill rotWithShape="1">
              <a:blip r:embed="rId5">
                <a:extLst>
                  <a:ext uri="{28A0092B-C50C-407E-A947-70E740481C1C}">
                    <a14:useLocalDpi xmlns:a14="http://schemas.microsoft.com/office/drawing/2010/main" val="0"/>
                  </a:ext>
                </a:extLst>
              </a:blip>
              <a:srcRect l="17767" t="34028" r="20518" b="44722"/>
              <a:stretch/>
            </p:blipFill>
            <p:spPr>
              <a:xfrm>
                <a:off x="722642" y="214703"/>
                <a:ext cx="1847059" cy="900000"/>
              </a:xfrm>
              <a:prstGeom prst="rect">
                <a:avLst/>
              </a:prstGeom>
            </p:spPr>
          </p:pic>
        </p:grpSp>
      </p:grpSp>
    </p:spTree>
    <p:extLst>
      <p:ext uri="{BB962C8B-B14F-4D97-AF65-F5344CB8AC3E}">
        <p14:creationId xmlns:p14="http://schemas.microsoft.com/office/powerpoint/2010/main" val="4277188496"/>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970267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663804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
        <p:nvSpPr>
          <p:cNvPr id="7" name="Retângulo 14">
            <a:extLst>
              <a:ext uri="{FF2B5EF4-FFF2-40B4-BE49-F238E27FC236}">
                <a16:creationId xmlns:a16="http://schemas.microsoft.com/office/drawing/2014/main" id="{CA0FBB64-27B4-92F0-F1A4-5A20BBAABED1}"/>
              </a:ext>
            </a:extLst>
          </p:cNvPr>
          <p:cNvSpPr/>
          <p:nvPr userDrawn="1"/>
        </p:nvSpPr>
        <p:spPr>
          <a:xfrm>
            <a:off x="9333440" y="6065481"/>
            <a:ext cx="2767467" cy="713794"/>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12">
            <a:extLst>
              <a:ext uri="{FF2B5EF4-FFF2-40B4-BE49-F238E27FC236}">
                <a16:creationId xmlns:a16="http://schemas.microsoft.com/office/drawing/2014/main" id="{6F37FFCA-D36E-6E18-47CF-9105DB53746C}"/>
              </a:ext>
            </a:extLst>
          </p:cNvPr>
          <p:cNvSpPr/>
          <p:nvPr userDrawn="1"/>
        </p:nvSpPr>
        <p:spPr>
          <a:xfrm>
            <a:off x="79309" y="72110"/>
            <a:ext cx="2078123" cy="994691"/>
          </a:xfrm>
          <a:prstGeom prst="rect">
            <a:avLst/>
          </a:prstGeom>
          <a:solidFill>
            <a:schemeClr val="bg1"/>
          </a:solid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13">
            <a:extLst>
              <a:ext uri="{FF2B5EF4-FFF2-40B4-BE49-F238E27FC236}">
                <a16:creationId xmlns:a16="http://schemas.microsoft.com/office/drawing/2014/main" id="{AA34423A-FDA2-8DAE-96A3-A1F45C1364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7767" t="34028" r="20518" b="44722"/>
          <a:stretch/>
        </p:blipFill>
        <p:spPr>
          <a:xfrm>
            <a:off x="195567" y="119455"/>
            <a:ext cx="1845608" cy="900000"/>
          </a:xfrm>
          <a:prstGeom prst="rect">
            <a:avLst/>
          </a:prstGeom>
        </p:spPr>
      </p:pic>
      <p:pic>
        <p:nvPicPr>
          <p:cNvPr id="10" name="Imagem 15">
            <a:extLst>
              <a:ext uri="{FF2B5EF4-FFF2-40B4-BE49-F238E27FC236}">
                <a16:creationId xmlns:a16="http://schemas.microsoft.com/office/drawing/2014/main" id="{6931E7A5-DD4B-9ACA-318F-50E44506A12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902" t="24383" r="10461" b="18904"/>
          <a:stretch/>
        </p:blipFill>
        <p:spPr>
          <a:xfrm>
            <a:off x="9389383" y="6130798"/>
            <a:ext cx="2675783" cy="615821"/>
          </a:xfrm>
          <a:prstGeom prst="rect">
            <a:avLst/>
          </a:prstGeom>
        </p:spPr>
      </p:pic>
    </p:spTree>
    <p:extLst>
      <p:ext uri="{BB962C8B-B14F-4D97-AF65-F5344CB8AC3E}">
        <p14:creationId xmlns:p14="http://schemas.microsoft.com/office/powerpoint/2010/main" val="53919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p:cNvSpPr>
            <a:spLocks noGrp="1"/>
          </p:cNvSpPr>
          <p:nvPr>
            <p:ph type="dt" sz="half" idx="10"/>
          </p:nvPr>
        </p:nvSpPr>
        <p:spPr/>
        <p:txBody>
          <a:body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558266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14/12/2023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57307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7E1CC944-BC11-435F-B80E-12E65DE104DB}" type="datetimeFigureOut">
              <a:rPr lang="pt-BR" smtClean="0"/>
              <a:t>14/12/2023</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22292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7E1CC944-BC11-435F-B80E-12E65DE104DB}" type="datetimeFigureOut">
              <a:rPr lang="pt-BR" smtClean="0"/>
              <a:t>14/12/2023</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4136545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7E1CC944-BC11-435F-B80E-12E65DE104DB}" type="datetimeFigureOut">
              <a:rPr lang="pt-BR" smtClean="0"/>
              <a:t>14/12/2023</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2834642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14/12/2023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30853285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p:cNvSpPr>
            <a:spLocks noGrp="1"/>
          </p:cNvSpPr>
          <p:nvPr>
            <p:ph type="dt" sz="half" idx="10"/>
          </p:nvPr>
        </p:nvSpPr>
        <p:spPr/>
        <p:txBody>
          <a:bodyPr/>
          <a:lstStyle/>
          <a:p>
            <a:fld id="{7E1CC944-BC11-435F-B80E-12E65DE104DB}" type="datetimeFigureOut">
              <a:rPr lang="pt-BR" smtClean="0"/>
              <a:t>14/12/2023</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9182254-3737-4931-BDC7-F94AB92A308C}" type="slidenum">
              <a:rPr lang="pt-BR" smtClean="0"/>
              <a:t>‹#›</a:t>
            </a:fld>
            <a:endParaRPr lang="pt-BR"/>
          </a:p>
        </p:txBody>
      </p:sp>
    </p:spTree>
    <p:extLst>
      <p:ext uri="{BB962C8B-B14F-4D97-AF65-F5344CB8AC3E}">
        <p14:creationId xmlns:p14="http://schemas.microsoft.com/office/powerpoint/2010/main" val="394485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1CC944-BC11-435F-B80E-12E65DE104DB}" type="datetimeFigureOut">
              <a:rPr lang="pt-BR" smtClean="0"/>
              <a:t>14/12/2023</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182254-3737-4931-BDC7-F94AB92A308C}" type="slidenum">
              <a:rPr lang="pt-BR" smtClean="0"/>
              <a:t>‹#›</a:t>
            </a:fld>
            <a:endParaRPr lang="pt-BR"/>
          </a:p>
        </p:txBody>
      </p:sp>
    </p:spTree>
    <p:extLst>
      <p:ext uri="{BB962C8B-B14F-4D97-AF65-F5344CB8AC3E}">
        <p14:creationId xmlns:p14="http://schemas.microsoft.com/office/powerpoint/2010/main" val="750594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ortal-obm.saude.gov.br/panel/main"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dhp.health/"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CaixaDeTexto 21"/>
          <p:cNvSpPr txBox="1"/>
          <p:nvPr/>
        </p:nvSpPr>
        <p:spPr>
          <a:xfrm>
            <a:off x="3124201" y="285750"/>
            <a:ext cx="6019800" cy="707886"/>
          </a:xfrm>
          <a:prstGeom prst="rect">
            <a:avLst/>
          </a:prstGeom>
          <a:noFill/>
        </p:spPr>
        <p:txBody>
          <a:bodyPr wrap="square" rtlCol="0">
            <a:spAutoFit/>
          </a:bodyPr>
          <a:lstStyle/>
          <a:p>
            <a:r>
              <a:rPr lang="pt-BR" sz="2000" b="1" dirty="0">
                <a:solidFill>
                  <a:srgbClr val="8E60C0"/>
                </a:solidFill>
                <a:latin typeface="Gotham Black" pitchFamily="50" charset="0"/>
              </a:rPr>
              <a:t>TÍTULO DO SLIDE GOTHAM BLACK </a:t>
            </a:r>
          </a:p>
          <a:p>
            <a:r>
              <a:rPr lang="pt-BR" sz="2000" dirty="0">
                <a:solidFill>
                  <a:srgbClr val="8E60C0"/>
                </a:solidFill>
                <a:latin typeface="Gotham" panose="02000504050000020004" pitchFamily="2" charset="0"/>
              </a:rPr>
              <a:t>NO TAMANHO 20</a:t>
            </a:r>
          </a:p>
        </p:txBody>
      </p:sp>
      <p:pic>
        <p:nvPicPr>
          <p:cNvPr id="24" name="Imagem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5" name="CaixaDeTexto 24"/>
          <p:cNvSpPr txBox="1"/>
          <p:nvPr/>
        </p:nvSpPr>
        <p:spPr>
          <a:xfrm>
            <a:off x="664780" y="639693"/>
            <a:ext cx="8090337" cy="4832092"/>
          </a:xfrm>
          <a:prstGeom prst="rect">
            <a:avLst/>
          </a:prstGeom>
          <a:noFill/>
        </p:spPr>
        <p:txBody>
          <a:bodyPr wrap="square" rtlCol="0">
            <a:spAutoFit/>
          </a:bodyPr>
          <a:lstStyle/>
          <a:p>
            <a:r>
              <a:rPr lang="pt-BR" sz="4400" dirty="0">
                <a:solidFill>
                  <a:schemeClr val="bg1"/>
                </a:solidFill>
                <a:latin typeface="Gotham Black" pitchFamily="50" charset="0"/>
              </a:rPr>
              <a:t>Promoção do Ambiente de Interconectividade em Saúde como apoio à Implementação da Estratégia de Saúde Digital para o Brasil </a:t>
            </a:r>
          </a:p>
          <a:p>
            <a:r>
              <a:rPr lang="pt-BR" sz="1800" dirty="0">
                <a:solidFill>
                  <a:schemeClr val="bg1"/>
                </a:solidFill>
                <a:effectLst/>
                <a:latin typeface="Arial" panose="020B0604020202020204" pitchFamily="34" charset="0"/>
                <a:ea typeface="Calibri" panose="020F0502020204030204" pitchFamily="34" charset="0"/>
              </a:rPr>
              <a:t>Período de Execução: Jan- dez 2023</a:t>
            </a:r>
            <a:r>
              <a:rPr lang="en-BR" sz="4400" dirty="0">
                <a:solidFill>
                  <a:schemeClr val="bg1"/>
                </a:solidFill>
                <a:effectLst/>
              </a:rPr>
              <a:t>  - </a:t>
            </a:r>
            <a:r>
              <a:rPr lang="en-US" sz="2400" dirty="0">
                <a:solidFill>
                  <a:schemeClr val="bg1"/>
                </a:solidFill>
                <a:latin typeface="Calibri" panose="020F0502020204030204" pitchFamily="34" charset="0"/>
              </a:rPr>
              <a:t>NUP </a:t>
            </a:r>
            <a:r>
              <a:rPr lang="pt-BR" sz="2400" dirty="0">
                <a:solidFill>
                  <a:schemeClr val="bg1"/>
                </a:solidFill>
                <a:effectLst/>
                <a:latin typeface="Calibri" panose="020F0502020204030204" pitchFamily="34" charset="0"/>
                <a:ea typeface="Calibri" panose="020F0502020204030204" pitchFamily="34" charset="0"/>
                <a:cs typeface="Arial" panose="020B0604020202020204" pitchFamily="34" charset="0"/>
              </a:rPr>
              <a:t>25000.087254/2022-79</a:t>
            </a:r>
            <a:r>
              <a:rPr lang="en-BR" sz="2800" dirty="0">
                <a:solidFill>
                  <a:schemeClr val="bg1"/>
                </a:solidFill>
                <a:effectLst/>
              </a:rPr>
              <a:t> </a:t>
            </a:r>
            <a:endParaRPr lang="pt-BR" sz="4400" dirty="0">
              <a:solidFill>
                <a:schemeClr val="bg1"/>
              </a:solidFill>
              <a:latin typeface="Gotham Black" pitchFamily="50" charset="0"/>
            </a:endParaRPr>
          </a:p>
          <a:p>
            <a:r>
              <a:rPr lang="pt-BR" sz="4400" dirty="0">
                <a:solidFill>
                  <a:schemeClr val="bg1"/>
                </a:solidFill>
                <a:latin typeface="Gotham Black" pitchFamily="50" charset="0"/>
              </a:rPr>
              <a:t>PROADI-SUS 2024</a:t>
            </a:r>
          </a:p>
        </p:txBody>
      </p:sp>
    </p:spTree>
    <p:extLst>
      <p:ext uri="{BB962C8B-B14F-4D97-AF65-F5344CB8AC3E}">
        <p14:creationId xmlns:p14="http://schemas.microsoft.com/office/powerpoint/2010/main" val="3686226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6A2BF-C042-ACE2-C9B6-B30826893A18}"/>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7B919B74-D18C-9C36-92B1-F53CE6CA0EF0}"/>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17FC6956-796E-2415-3B63-4E6499C9F988}"/>
              </a:ext>
            </a:extLst>
          </p:cNvPr>
          <p:cNvPicPr>
            <a:picLocks noChangeAspect="1"/>
          </p:cNvPicPr>
          <p:nvPr/>
        </p:nvPicPr>
        <p:blipFill>
          <a:blip r:embed="rId2"/>
          <a:stretch>
            <a:fillRect/>
          </a:stretch>
        </p:blipFill>
        <p:spPr>
          <a:xfrm>
            <a:off x="2209800" y="257564"/>
            <a:ext cx="7772400" cy="6342871"/>
          </a:xfrm>
          <a:prstGeom prst="rect">
            <a:avLst/>
          </a:prstGeom>
        </p:spPr>
      </p:pic>
    </p:spTree>
    <p:extLst>
      <p:ext uri="{BB962C8B-B14F-4D97-AF65-F5344CB8AC3E}">
        <p14:creationId xmlns:p14="http://schemas.microsoft.com/office/powerpoint/2010/main" val="3690810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526663" y="1825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838200" y="1825625"/>
            <a:ext cx="7086600" cy="4351338"/>
          </a:xfrm>
        </p:spPr>
        <p:txBody>
          <a:bodyPr/>
          <a:lstStyle/>
          <a:p>
            <a:r>
              <a:rPr lang="en-US" dirty="0"/>
              <a:t>I</a:t>
            </a:r>
            <a:r>
              <a:rPr lang="en-BR" dirty="0"/>
              <a:t>PS – iniciativa colaborativa entre Organizações Desenvolvedoras de Padrão em Informática em Saúde</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1652588"/>
            <a:ext cx="2215953" cy="469741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3156038" y="5076533"/>
            <a:ext cx="2298830" cy="1191364"/>
          </a:xfrm>
          <a:prstGeom prst="rect">
            <a:avLst/>
          </a:prstGeom>
        </p:spPr>
      </p:pic>
    </p:spTree>
    <p:extLst>
      <p:ext uri="{BB962C8B-B14F-4D97-AF65-F5344CB8AC3E}">
        <p14:creationId xmlns:p14="http://schemas.microsoft.com/office/powerpoint/2010/main" val="530057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2362200" y="229053"/>
            <a:ext cx="10515600" cy="1325563"/>
          </a:xfrm>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3997868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hlinkClick r:id="rId3"/>
              </a:rPr>
              <a:t>http://hl7.org/fhir/uv/ips/</a:t>
            </a:r>
            <a:endParaRPr lang="en-BR" dirty="0"/>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TextBox 9">
            <a:extLst>
              <a:ext uri="{FF2B5EF4-FFF2-40B4-BE49-F238E27FC236}">
                <a16:creationId xmlns:a16="http://schemas.microsoft.com/office/drawing/2014/main" id="{F625582B-DFF2-1431-4EBD-AF3B67BDD636}"/>
              </a:ext>
            </a:extLst>
          </p:cNvPr>
          <p:cNvSpPr txBox="1"/>
          <p:nvPr/>
        </p:nvSpPr>
        <p:spPr>
          <a:xfrm>
            <a:off x="2547257" y="522514"/>
            <a:ext cx="6183086" cy="830997"/>
          </a:xfrm>
          <a:prstGeom prst="rect">
            <a:avLst/>
          </a:prstGeom>
          <a:solidFill>
            <a:srgbClr val="F0F8ED"/>
          </a:solidFill>
        </p:spPr>
        <p:txBody>
          <a:bodyPr wrap="square" rtlCol="0">
            <a:spAutoFit/>
          </a:bodyPr>
          <a:lstStyle/>
          <a:p>
            <a:pPr algn="ctr"/>
            <a:r>
              <a:rPr lang="en-BR" sz="24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838200" y="1825625"/>
            <a:ext cx="1059873" cy="369332"/>
          </a:xfrm>
          <a:prstGeom prst="rect">
            <a:avLst/>
          </a:prstGeom>
          <a:solidFill>
            <a:srgbClr val="56C4F3"/>
          </a:solidFill>
        </p:spPr>
        <p:txBody>
          <a:bodyPr wrap="square" rtlCol="0">
            <a:spAutoFit/>
          </a:bodyPr>
          <a:lstStyle/>
          <a:p>
            <a:r>
              <a:rPr lang="en-BR"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838199" y="2769548"/>
            <a:ext cx="1059873" cy="369332"/>
          </a:xfrm>
          <a:prstGeom prst="rect">
            <a:avLst/>
          </a:prstGeom>
          <a:solidFill>
            <a:srgbClr val="56C4F3"/>
          </a:solidFill>
        </p:spPr>
        <p:txBody>
          <a:bodyPr wrap="square" rtlCol="0">
            <a:spAutoFit/>
          </a:bodyPr>
          <a:lstStyle/>
          <a:p>
            <a:r>
              <a:rPr lang="en-BR"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826726" y="3676721"/>
            <a:ext cx="1431565" cy="369332"/>
          </a:xfrm>
          <a:prstGeom prst="rect">
            <a:avLst/>
          </a:prstGeom>
          <a:solidFill>
            <a:srgbClr val="56C4F3"/>
          </a:solidFill>
        </p:spPr>
        <p:txBody>
          <a:bodyPr wrap="square" rtlCol="0">
            <a:spAutoFit/>
          </a:bodyPr>
          <a:lstStyle/>
          <a:p>
            <a:r>
              <a:rPr lang="en-BR"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826725" y="4583894"/>
            <a:ext cx="1431565" cy="369332"/>
          </a:xfrm>
          <a:prstGeom prst="rect">
            <a:avLst/>
          </a:prstGeom>
          <a:solidFill>
            <a:srgbClr val="56C4F3"/>
          </a:solidFill>
        </p:spPr>
        <p:txBody>
          <a:bodyPr wrap="square" rtlCol="0">
            <a:spAutoFit/>
          </a:bodyPr>
          <a:lstStyle/>
          <a:p>
            <a:r>
              <a:rPr lang="en-BR"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800350" y="1561543"/>
            <a:ext cx="1619250" cy="646331"/>
          </a:xfrm>
          <a:prstGeom prst="rect">
            <a:avLst/>
          </a:prstGeom>
          <a:solidFill>
            <a:srgbClr val="E63432"/>
          </a:solidFill>
        </p:spPr>
        <p:txBody>
          <a:bodyPr wrap="square" rtlCol="0">
            <a:spAutoFit/>
          </a:bodyPr>
          <a:lstStyle/>
          <a:p>
            <a:r>
              <a:rPr lang="en-BR"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6" name="TextBox 15">
            <a:extLst>
              <a:ext uri="{FF2B5EF4-FFF2-40B4-BE49-F238E27FC236}">
                <a16:creationId xmlns:a16="http://schemas.microsoft.com/office/drawing/2014/main" id="{9DB35AD1-C08E-643E-5AA4-B1D62945CDB6}"/>
              </a:ext>
            </a:extLst>
          </p:cNvPr>
          <p:cNvSpPr txBox="1"/>
          <p:nvPr/>
        </p:nvSpPr>
        <p:spPr>
          <a:xfrm>
            <a:off x="2895607" y="2590080"/>
            <a:ext cx="1523993" cy="646331"/>
          </a:xfrm>
          <a:prstGeom prst="rect">
            <a:avLst/>
          </a:prstGeom>
          <a:solidFill>
            <a:srgbClr val="E63432"/>
          </a:solidFill>
        </p:spPr>
        <p:txBody>
          <a:bodyPr wrap="square" rtlCol="0">
            <a:spAutoFit/>
          </a:bodyPr>
          <a:lstStyle/>
          <a:p>
            <a:r>
              <a:rPr lang="en-BR"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717013" y="2414888"/>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790183" y="3552171"/>
            <a:ext cx="1523993" cy="646331"/>
          </a:xfrm>
          <a:prstGeom prst="rect">
            <a:avLst/>
          </a:prstGeom>
          <a:solidFill>
            <a:srgbClr val="E63432"/>
          </a:solidFill>
        </p:spPr>
        <p:txBody>
          <a:bodyPr wrap="square" rtlCol="0">
            <a:spAutoFit/>
          </a:bodyPr>
          <a:lstStyle/>
          <a:p>
            <a:r>
              <a:rPr lang="en-BR"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4713766" y="1810659"/>
            <a:ext cx="1523993" cy="369332"/>
          </a:xfrm>
          <a:prstGeom prst="rect">
            <a:avLst/>
          </a:prstGeom>
          <a:solidFill>
            <a:srgbClr val="F8A02A"/>
          </a:solidFill>
        </p:spPr>
        <p:txBody>
          <a:bodyPr wrap="square" rtlCol="0">
            <a:spAutoFit/>
          </a:bodyPr>
          <a:lstStyle/>
          <a:p>
            <a:r>
              <a:rPr lang="en-BR"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4669635" y="2584882"/>
            <a:ext cx="1689601" cy="646331"/>
          </a:xfrm>
          <a:prstGeom prst="rect">
            <a:avLst/>
          </a:prstGeom>
          <a:solidFill>
            <a:srgbClr val="F8A02A"/>
          </a:solidFill>
        </p:spPr>
        <p:txBody>
          <a:bodyPr wrap="square" rtlCol="0">
            <a:spAutoFit/>
          </a:bodyPr>
          <a:lstStyle/>
          <a:p>
            <a:r>
              <a:rPr lang="en-BR"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4681113" y="3538221"/>
            <a:ext cx="1689601" cy="646331"/>
          </a:xfrm>
          <a:prstGeom prst="rect">
            <a:avLst/>
          </a:prstGeom>
          <a:solidFill>
            <a:srgbClr val="F8A02A"/>
          </a:solidFill>
        </p:spPr>
        <p:txBody>
          <a:bodyPr wrap="square" rtlCol="0">
            <a:spAutoFit/>
          </a:bodyPr>
          <a:lstStyle/>
          <a:p>
            <a:r>
              <a:rPr lang="en-BR"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4681113" y="4496826"/>
            <a:ext cx="1689601" cy="646331"/>
          </a:xfrm>
          <a:prstGeom prst="rect">
            <a:avLst/>
          </a:prstGeom>
          <a:solidFill>
            <a:srgbClr val="F8A02A"/>
          </a:solidFill>
        </p:spPr>
        <p:txBody>
          <a:bodyPr wrap="square" rtlCol="0">
            <a:spAutoFit/>
          </a:bodyPr>
          <a:lstStyle/>
          <a:p>
            <a:r>
              <a:rPr lang="en-BR"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4638026" y="4219804"/>
            <a:ext cx="357188" cy="364090"/>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2" name="TextBox 21">
            <a:extLst>
              <a:ext uri="{FF2B5EF4-FFF2-40B4-BE49-F238E27FC236}">
                <a16:creationId xmlns:a16="http://schemas.microsoft.com/office/drawing/2014/main" id="{CDF97D6C-12E1-89A5-BFFF-2086A87962D1}"/>
              </a:ext>
            </a:extLst>
          </p:cNvPr>
          <p:cNvSpPr txBox="1"/>
          <p:nvPr/>
        </p:nvSpPr>
        <p:spPr>
          <a:xfrm>
            <a:off x="983673" y="5296457"/>
            <a:ext cx="1274617" cy="369332"/>
          </a:xfrm>
          <a:prstGeom prst="rect">
            <a:avLst/>
          </a:prstGeom>
          <a:solidFill>
            <a:srgbClr val="C8E0B5"/>
          </a:solidFill>
        </p:spPr>
        <p:txBody>
          <a:bodyPr wrap="square" rtlCol="0">
            <a:spAutoFit/>
          </a:bodyPr>
          <a:lstStyle/>
          <a:p>
            <a:r>
              <a:rPr lang="en-BR"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978944" y="5296457"/>
            <a:ext cx="1274617" cy="369332"/>
          </a:xfrm>
          <a:prstGeom prst="rect">
            <a:avLst/>
          </a:prstGeom>
          <a:solidFill>
            <a:srgbClr val="C8E0B5"/>
          </a:solidFill>
        </p:spPr>
        <p:txBody>
          <a:bodyPr wrap="square" rtlCol="0">
            <a:spAutoFit/>
          </a:bodyPr>
          <a:lstStyle/>
          <a:p>
            <a:r>
              <a:rPr lang="en-BR"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4713766" y="5320056"/>
            <a:ext cx="1645470" cy="369332"/>
          </a:xfrm>
          <a:prstGeom prst="rect">
            <a:avLst/>
          </a:prstGeom>
          <a:solidFill>
            <a:srgbClr val="C8E0B5"/>
          </a:solidFill>
        </p:spPr>
        <p:txBody>
          <a:bodyPr wrap="square" rtlCol="0">
            <a:spAutoFit/>
          </a:bodyPr>
          <a:lstStyle/>
          <a:p>
            <a:r>
              <a:rPr lang="en-BR"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7720453" y="5320056"/>
            <a:ext cx="1645470" cy="369332"/>
          </a:xfrm>
          <a:prstGeom prst="rect">
            <a:avLst/>
          </a:prstGeom>
          <a:solidFill>
            <a:srgbClr val="C8E0B5"/>
          </a:solidFill>
        </p:spPr>
        <p:txBody>
          <a:bodyPr wrap="square" rtlCol="0">
            <a:spAutoFit/>
          </a:bodyPr>
          <a:lstStyle/>
          <a:p>
            <a:r>
              <a:rPr lang="en-BR"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6659752" y="1701288"/>
            <a:ext cx="1523993" cy="369332"/>
          </a:xfrm>
          <a:prstGeom prst="rect">
            <a:avLst/>
          </a:prstGeom>
          <a:solidFill>
            <a:srgbClr val="91CF4F"/>
          </a:solidFill>
        </p:spPr>
        <p:txBody>
          <a:bodyPr wrap="square" rtlCol="0">
            <a:spAutoFit/>
          </a:bodyPr>
          <a:lstStyle/>
          <a:p>
            <a:r>
              <a:rPr lang="en-BR"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6683086" y="2596933"/>
            <a:ext cx="1523993" cy="646331"/>
          </a:xfrm>
          <a:prstGeom prst="rect">
            <a:avLst/>
          </a:prstGeom>
          <a:solidFill>
            <a:srgbClr val="91CF4F"/>
          </a:solidFill>
        </p:spPr>
        <p:txBody>
          <a:bodyPr wrap="square" rtlCol="0">
            <a:spAutoFit/>
          </a:bodyPr>
          <a:lstStyle/>
          <a:p>
            <a:r>
              <a:rPr lang="en-BR"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6694564" y="3536116"/>
            <a:ext cx="1689601" cy="584775"/>
          </a:xfrm>
          <a:prstGeom prst="rect">
            <a:avLst/>
          </a:prstGeom>
          <a:solidFill>
            <a:srgbClr val="91CF4F"/>
          </a:solidFill>
        </p:spPr>
        <p:txBody>
          <a:bodyPr wrap="square" rtlCol="0">
            <a:spAutoFit/>
          </a:bodyPr>
          <a:lstStyle/>
          <a:p>
            <a:r>
              <a:rPr lang="en-BR" sz="16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6683086" y="4527603"/>
            <a:ext cx="1689601" cy="338554"/>
          </a:xfrm>
          <a:prstGeom prst="rect">
            <a:avLst/>
          </a:prstGeom>
          <a:solidFill>
            <a:srgbClr val="91CF4F"/>
          </a:solidFill>
        </p:spPr>
        <p:txBody>
          <a:bodyPr wrap="square" rtlCol="0">
            <a:spAutoFit/>
          </a:bodyPr>
          <a:lstStyle/>
          <a:p>
            <a:r>
              <a:rPr lang="en-BR" sz="16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8693446" y="1617561"/>
            <a:ext cx="1523993" cy="646331"/>
          </a:xfrm>
          <a:prstGeom prst="rect">
            <a:avLst/>
          </a:prstGeom>
          <a:solidFill>
            <a:srgbClr val="91CF4F"/>
          </a:solidFill>
        </p:spPr>
        <p:txBody>
          <a:bodyPr wrap="square" rtlCol="0">
            <a:spAutoFit/>
          </a:bodyPr>
          <a:lstStyle/>
          <a:p>
            <a:r>
              <a:rPr lang="en-BR"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8676435" y="2552676"/>
            <a:ext cx="1523993" cy="646331"/>
          </a:xfrm>
          <a:prstGeom prst="rect">
            <a:avLst/>
          </a:prstGeom>
          <a:solidFill>
            <a:srgbClr val="91CF4F"/>
          </a:solidFill>
        </p:spPr>
        <p:txBody>
          <a:bodyPr wrap="square" rtlCol="0">
            <a:spAutoFit/>
          </a:bodyPr>
          <a:lstStyle/>
          <a:p>
            <a:r>
              <a:rPr lang="en-BR"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8707097" y="3474560"/>
            <a:ext cx="1523993" cy="830997"/>
          </a:xfrm>
          <a:prstGeom prst="rect">
            <a:avLst/>
          </a:prstGeom>
          <a:solidFill>
            <a:srgbClr val="91CF4F"/>
          </a:solidFill>
        </p:spPr>
        <p:txBody>
          <a:bodyPr wrap="square" rtlCol="0">
            <a:spAutoFit/>
          </a:bodyPr>
          <a:lstStyle/>
          <a:p>
            <a:r>
              <a:rPr lang="en-BR" sz="1600" dirty="0">
                <a:solidFill>
                  <a:schemeClr val="bg1"/>
                </a:solidFill>
              </a:rPr>
              <a:t>D</a:t>
            </a:r>
            <a:r>
              <a:rPr lang="en-US" sz="1600" dirty="0" err="1">
                <a:solidFill>
                  <a:schemeClr val="bg1"/>
                </a:solidFill>
              </a:rPr>
              <a:t>i</a:t>
            </a:r>
            <a:r>
              <a:rPr lang="en-BR" sz="16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869413" y="2567288"/>
            <a:ext cx="357188" cy="364090"/>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34" name="5-Point Star 33">
            <a:extLst>
              <a:ext uri="{FF2B5EF4-FFF2-40B4-BE49-F238E27FC236}">
                <a16:creationId xmlns:a16="http://schemas.microsoft.com/office/drawing/2014/main" id="{30A97D88-303A-FBF9-C96A-7E91B58FDC88}"/>
              </a:ext>
            </a:extLst>
          </p:cNvPr>
          <p:cNvSpPr/>
          <p:nvPr/>
        </p:nvSpPr>
        <p:spPr>
          <a:xfrm>
            <a:off x="2646578" y="3329046"/>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Tree>
    <p:extLst>
      <p:ext uri="{BB962C8B-B14F-4D97-AF65-F5344CB8AC3E}">
        <p14:creationId xmlns:p14="http://schemas.microsoft.com/office/powerpoint/2010/main" val="2859471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2500746" y="115743"/>
            <a:ext cx="10515600" cy="1325563"/>
          </a:xfrm>
        </p:spPr>
        <p:txBody>
          <a:bodyPr/>
          <a:lstStyle/>
          <a:p>
            <a:r>
              <a:rPr lang="en-BR" dirty="0"/>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p:txBody>
          <a:bodyPr/>
          <a:lstStyle/>
          <a:p>
            <a:r>
              <a:rPr lang="en-BR" dirty="0"/>
              <a:t>O IPS NÃO É um registro de atendimento,</a:t>
            </a:r>
          </a:p>
          <a:p>
            <a:r>
              <a:rPr lang="en-US" dirty="0"/>
              <a:t>O</a:t>
            </a:r>
            <a:r>
              <a:rPr lang="en-BR" dirty="0"/>
              <a:t> IPS é um sumário de vários atendimentos (ambulatoriais, internação, emergência)  com DADOS CLÍNICOS relevantes para a continuidade do cuidado</a:t>
            </a:r>
          </a:p>
          <a:p>
            <a:r>
              <a:rPr lang="en-BR" dirty="0"/>
              <a:t>Para que se evolua no modelo do IPS é necessário que existam terminologias CLÍNICAS para representar:</a:t>
            </a:r>
          </a:p>
          <a:p>
            <a:pPr lvl="1"/>
            <a:r>
              <a:rPr lang="en-BR" dirty="0"/>
              <a:t>Procedimentos</a:t>
            </a:r>
          </a:p>
          <a:p>
            <a:pPr lvl="1"/>
            <a:r>
              <a:rPr lang="en-BR" dirty="0"/>
              <a:t>Exames (exemplo COVID que já utiliza LOINC)</a:t>
            </a:r>
          </a:p>
          <a:p>
            <a:pPr lvl="1"/>
            <a:r>
              <a:rPr lang="en-BR" dirty="0"/>
              <a:t>Medicamentos -&gt; OBM </a:t>
            </a:r>
          </a:p>
        </p:txBody>
      </p:sp>
    </p:spTree>
    <p:extLst>
      <p:ext uri="{BB962C8B-B14F-4D97-AF65-F5344CB8AC3E}">
        <p14:creationId xmlns:p14="http://schemas.microsoft.com/office/powerpoint/2010/main" val="442510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2376054" y="212725"/>
            <a:ext cx="10515600" cy="1325563"/>
          </a:xfrm>
        </p:spPr>
        <p:txBody>
          <a:bodyPr/>
          <a:lstStyle/>
          <a:p>
            <a:r>
              <a:rPr lang="en-BR" dirty="0"/>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dicionários</a:t>
            </a:r>
            <a:r>
              <a:rPr lang="en-US" b="1" dirty="0"/>
              <a:t> </a:t>
            </a:r>
            <a:r>
              <a:rPr lang="en-US" b="1" dirty="0" err="1"/>
              <a:t>adotados</a:t>
            </a:r>
            <a:r>
              <a:rPr lang="en-US" b="1" dirty="0"/>
              <a:t> </a:t>
            </a:r>
            <a:r>
              <a:rPr lang="en-US" b="1" dirty="0" err="1"/>
              <a:t>na</a:t>
            </a:r>
            <a:r>
              <a:rPr lang="en-US" b="1" dirty="0"/>
              <a:t> RNDS </a:t>
            </a:r>
            <a:r>
              <a:rPr lang="en-US" dirty="0" err="1"/>
              <a:t>brasileira</a:t>
            </a:r>
            <a:r>
              <a:rPr lang="en-US" dirty="0"/>
              <a:t> para as </a:t>
            </a:r>
            <a:r>
              <a:rPr lang="en-US" dirty="0" err="1"/>
              <a:t>seções</a:t>
            </a:r>
            <a:r>
              <a:rPr lang="en-US" dirty="0"/>
              <a:t> de </a:t>
            </a:r>
            <a:r>
              <a:rPr lang="en-US" dirty="0" err="1"/>
              <a:t>Imunização</a:t>
            </a:r>
            <a:r>
              <a:rPr lang="en-US" dirty="0"/>
              <a:t>, </a:t>
            </a:r>
            <a:r>
              <a:rPr lang="en-US" dirty="0" err="1"/>
              <a:t>Exames</a:t>
            </a:r>
            <a:r>
              <a:rPr lang="en-US" dirty="0"/>
              <a:t>, </a:t>
            </a:r>
            <a:r>
              <a:rPr lang="en-US" dirty="0" err="1"/>
              <a:t>Alergias-Reações</a:t>
            </a:r>
            <a:r>
              <a:rPr lang="en-US" dirty="0"/>
              <a:t> </a:t>
            </a:r>
            <a:r>
              <a:rPr lang="en-US" dirty="0" err="1"/>
              <a:t>Adversas</a:t>
            </a:r>
            <a:r>
              <a:rPr lang="en-US" dirty="0"/>
              <a:t>, </a:t>
            </a:r>
            <a:r>
              <a:rPr lang="en-US" dirty="0" err="1"/>
              <a:t>Medicamentos</a:t>
            </a:r>
            <a:r>
              <a:rPr lang="en-US" dirty="0"/>
              <a:t>, </a:t>
            </a:r>
            <a:r>
              <a:rPr lang="en-US" dirty="0" err="1"/>
              <a:t>Condições</a:t>
            </a:r>
            <a:r>
              <a:rPr lang="en-US" dirty="0"/>
              <a:t> </a:t>
            </a:r>
          </a:p>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CodeSystems</a:t>
            </a:r>
            <a:r>
              <a:rPr lang="en-US" b="1" dirty="0"/>
              <a:t> e </a:t>
            </a:r>
            <a:r>
              <a:rPr lang="en-US" b="1" dirty="0" err="1"/>
              <a:t>ValueSets</a:t>
            </a:r>
            <a:r>
              <a:rPr lang="en-US" b="1" dirty="0"/>
              <a:t> </a:t>
            </a:r>
            <a:r>
              <a:rPr lang="en-US" b="1" dirty="0" err="1"/>
              <a:t>indicados</a:t>
            </a:r>
            <a:r>
              <a:rPr lang="en-US" b="1" dirty="0"/>
              <a:t> no </a:t>
            </a:r>
            <a:r>
              <a:rPr lang="en-US" b="1" dirty="0" err="1"/>
              <a:t>Guia</a:t>
            </a:r>
            <a:r>
              <a:rPr lang="en-US" b="1" dirty="0"/>
              <a:t> de </a:t>
            </a:r>
            <a:r>
              <a:rPr lang="en-US" b="1" dirty="0" err="1"/>
              <a:t>Implementação</a:t>
            </a:r>
            <a:r>
              <a:rPr lang="en-US" b="1" dirty="0"/>
              <a:t> do IPS (IG) </a:t>
            </a:r>
            <a:r>
              <a:rPr lang="en-US" dirty="0">
                <a:hlinkClick r:id="rId2"/>
              </a:rPr>
              <a:t>https://</a:t>
            </a:r>
            <a:r>
              <a:rPr lang="en-US" dirty="0" err="1">
                <a:hlinkClick r:id="rId2"/>
              </a:rPr>
              <a:t>build.fhir.org</a:t>
            </a:r>
            <a:r>
              <a:rPr lang="en-US" dirty="0">
                <a:hlinkClick r:id="rId2"/>
              </a:rPr>
              <a:t>/</a:t>
            </a:r>
            <a:r>
              <a:rPr lang="en-US" dirty="0" err="1">
                <a:hlinkClick r:id="rId2"/>
              </a:rPr>
              <a:t>ig</a:t>
            </a:r>
            <a:r>
              <a:rPr lang="en-US" dirty="0">
                <a:hlinkClick r:id="rId2"/>
              </a:rPr>
              <a:t>/HL7/</a:t>
            </a:r>
            <a:r>
              <a:rPr lang="en-US" dirty="0" err="1">
                <a:hlinkClick r:id="rId2"/>
              </a:rPr>
              <a:t>fhir-ips</a:t>
            </a:r>
            <a:r>
              <a:rPr lang="en-US" dirty="0">
                <a:hlinkClick r:id="rId2"/>
              </a:rPr>
              <a:t>/</a:t>
            </a:r>
            <a:r>
              <a:rPr lang="en-US" dirty="0" err="1">
                <a:hlinkClick r:id="rId2"/>
              </a:rPr>
              <a:t>ipsStructure.html</a:t>
            </a:r>
            <a:endParaRPr lang="en-US" dirty="0"/>
          </a:p>
          <a:p>
            <a:pPr marL="514350" indent="-514350">
              <a:buFont typeface="+mj-lt"/>
              <a:buAutoNum type="arabicPeriod"/>
            </a:pPr>
            <a:r>
              <a:rPr lang="en-US" b="1" dirty="0"/>
              <a:t>Carga de </a:t>
            </a:r>
            <a:r>
              <a:rPr lang="en-US" b="1" dirty="0" err="1"/>
              <a:t>todos</a:t>
            </a:r>
            <a:r>
              <a:rPr lang="en-US" b="1" dirty="0"/>
              <a:t> </a:t>
            </a:r>
            <a:r>
              <a:rPr lang="en-US" b="1" dirty="0" err="1"/>
              <a:t>esses</a:t>
            </a:r>
            <a:r>
              <a:rPr lang="en-US" b="1" dirty="0"/>
              <a:t> </a:t>
            </a:r>
            <a:r>
              <a:rPr lang="en-US" b="1" dirty="0" err="1"/>
              <a:t>dicionários</a:t>
            </a:r>
            <a:r>
              <a:rPr lang="en-US" b="1" dirty="0"/>
              <a:t> </a:t>
            </a:r>
            <a:r>
              <a:rPr lang="en-US" b="1" dirty="0" err="1"/>
              <a:t>em</a:t>
            </a:r>
            <a:r>
              <a:rPr lang="en-US" b="1" dirty="0"/>
              <a:t> um </a:t>
            </a:r>
            <a:r>
              <a:rPr lang="en-US" b="1" dirty="0" err="1"/>
              <a:t>serviço</a:t>
            </a:r>
            <a:r>
              <a:rPr lang="en-US" b="1" dirty="0"/>
              <a:t> de </a:t>
            </a:r>
            <a:r>
              <a:rPr lang="en-US" b="1" dirty="0" err="1"/>
              <a:t>terminologia</a:t>
            </a:r>
            <a:r>
              <a:rPr lang="en-US" b="1" dirty="0"/>
              <a:t> </a:t>
            </a:r>
            <a:r>
              <a:rPr lang="en-US" dirty="0" err="1"/>
              <a:t>compatível</a:t>
            </a:r>
            <a:r>
              <a:rPr lang="en-US" dirty="0"/>
              <a:t> com o </a:t>
            </a:r>
            <a:r>
              <a:rPr lang="en-US" dirty="0" err="1"/>
              <a:t>perfil</a:t>
            </a:r>
            <a:r>
              <a:rPr lang="en-US" dirty="0"/>
              <a:t> SVCM IHE e com o </a:t>
            </a:r>
            <a:r>
              <a:rPr lang="en-US" dirty="0" err="1"/>
              <a:t>padrão</a:t>
            </a:r>
            <a:r>
              <a:rPr lang="en-US" dirty="0"/>
              <a:t> Common Terminology Service 2  sob as </a:t>
            </a:r>
            <a:r>
              <a:rPr lang="en-US" dirty="0" err="1"/>
              <a:t>diferentes</a:t>
            </a:r>
            <a:r>
              <a:rPr lang="en-US" dirty="0"/>
              <a:t> </a:t>
            </a:r>
            <a:r>
              <a:rPr lang="en-US" dirty="0" err="1"/>
              <a:t>organizações</a:t>
            </a:r>
            <a:r>
              <a:rPr lang="en-US" dirty="0"/>
              <a:t> que </a:t>
            </a:r>
            <a:r>
              <a:rPr lang="en-US" dirty="0" err="1"/>
              <a:t>devem</a:t>
            </a:r>
            <a:r>
              <a:rPr lang="en-US" dirty="0"/>
              <a:t> </a:t>
            </a:r>
            <a:r>
              <a:rPr lang="en-US" dirty="0" err="1"/>
              <a:t>manter</a:t>
            </a:r>
            <a:r>
              <a:rPr lang="en-US" dirty="0"/>
              <a:t> </a:t>
            </a:r>
            <a:r>
              <a:rPr lang="en-US" dirty="0" err="1"/>
              <a:t>cada</a:t>
            </a:r>
            <a:r>
              <a:rPr lang="en-US" dirty="0"/>
              <a:t> um </a:t>
            </a:r>
            <a:r>
              <a:rPr lang="en-US" dirty="0" err="1"/>
              <a:t>desses</a:t>
            </a:r>
            <a:r>
              <a:rPr lang="en-US" dirty="0"/>
              <a:t> </a:t>
            </a:r>
            <a:r>
              <a:rPr lang="en-US" dirty="0" err="1"/>
              <a:t>dicionários</a:t>
            </a:r>
            <a:endParaRPr lang="en-BR" dirty="0"/>
          </a:p>
        </p:txBody>
      </p:sp>
    </p:spTree>
    <p:extLst>
      <p:ext uri="{BB962C8B-B14F-4D97-AF65-F5344CB8AC3E}">
        <p14:creationId xmlns:p14="http://schemas.microsoft.com/office/powerpoint/2010/main" val="2153530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55604" y="643467"/>
            <a:ext cx="10480792" cy="5571065"/>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2262101" y="1950993"/>
            <a:ext cx="7208756" cy="352104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2438400" y="221673"/>
            <a:ext cx="8646470" cy="369332"/>
          </a:xfrm>
          <a:prstGeom prst="rect">
            <a:avLst/>
          </a:prstGeom>
          <a:noFill/>
        </p:spPr>
        <p:txBody>
          <a:bodyPr wrap="none" rtlCol="0">
            <a:spAutoFit/>
          </a:bodyPr>
          <a:lstStyle/>
          <a:p>
            <a:r>
              <a:rPr lang="en-BR" dirty="0"/>
              <a:t>TERMINOLOGIAS CARREGADAS NO SERVIÇO DE TERMINOLOGIA OPEN CONCEPT LAB - OCL</a:t>
            </a:r>
          </a:p>
        </p:txBody>
      </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a:xfrm>
            <a:off x="2614748" y="116931"/>
            <a:ext cx="10515600" cy="1325563"/>
          </a:xfrm>
        </p:spPr>
        <p:txBody>
          <a:bodyPr/>
          <a:lstStyle/>
          <a:p>
            <a:r>
              <a:rPr lang="en-BR" dirty="0"/>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514350" indent="-514350">
              <a:buFont typeface="+mj-lt"/>
              <a:buAutoNum type="arabicPeriod" startAt="2"/>
            </a:pPr>
            <a:r>
              <a:rPr lang="en-US" dirty="0" err="1"/>
              <a:t>Construção</a:t>
            </a:r>
            <a:r>
              <a:rPr lang="en-US" dirty="0"/>
              <a:t> dos </a:t>
            </a:r>
            <a:r>
              <a:rPr lang="en-US" b="1" dirty="0" err="1"/>
              <a:t>ConceptMaps</a:t>
            </a:r>
            <a:r>
              <a:rPr lang="en-US" dirty="0"/>
              <a:t> que </a:t>
            </a:r>
            <a:r>
              <a:rPr lang="en-US" dirty="0" err="1"/>
              <a:t>expressam</a:t>
            </a:r>
            <a:r>
              <a:rPr lang="en-US" dirty="0"/>
              <a:t> </a:t>
            </a:r>
            <a:r>
              <a:rPr lang="en-US" b="1" dirty="0"/>
              <a:t>o </a:t>
            </a:r>
            <a:r>
              <a:rPr lang="en-US" b="1" dirty="0" err="1"/>
              <a:t>mapeamento</a:t>
            </a:r>
            <a:r>
              <a:rPr lang="en-US" b="1" dirty="0"/>
              <a:t> dos </a:t>
            </a:r>
            <a:r>
              <a:rPr lang="en-US" b="1" dirty="0" err="1"/>
              <a:t>dicionários</a:t>
            </a:r>
            <a:r>
              <a:rPr lang="en-US" b="1" dirty="0"/>
              <a:t> </a:t>
            </a:r>
            <a:r>
              <a:rPr lang="en-US" b="1" dirty="0" err="1"/>
              <a:t>brasileiros</a:t>
            </a:r>
            <a:r>
              <a:rPr lang="en-US" b="1" dirty="0"/>
              <a:t> para as </a:t>
            </a:r>
            <a:r>
              <a:rPr lang="en-US" b="1" dirty="0" err="1"/>
              <a:t>terminologias</a:t>
            </a:r>
            <a:r>
              <a:rPr lang="en-US" b="1" dirty="0"/>
              <a:t> </a:t>
            </a:r>
            <a:r>
              <a:rPr lang="en-US" b="1" dirty="0" err="1"/>
              <a:t>preferidas</a:t>
            </a:r>
            <a:r>
              <a:rPr lang="en-US" b="1" dirty="0"/>
              <a:t> e </a:t>
            </a:r>
            <a:r>
              <a:rPr lang="en-US" b="1" dirty="0" err="1"/>
              <a:t>exigidas</a:t>
            </a:r>
            <a:r>
              <a:rPr lang="en-US" b="1" dirty="0"/>
              <a:t> </a:t>
            </a:r>
            <a:r>
              <a:rPr lang="en-US" b="1" dirty="0" err="1"/>
              <a:t>pelo</a:t>
            </a:r>
            <a:r>
              <a:rPr lang="en-US" b="1" dirty="0"/>
              <a:t> IPS</a:t>
            </a:r>
            <a:r>
              <a:rPr lang="en-US" dirty="0"/>
              <a:t>. </a:t>
            </a:r>
          </a:p>
          <a:p>
            <a:pPr marL="514350" indent="-514350">
              <a:buFont typeface="+mj-lt"/>
              <a:buAutoNum type="arabicPeriod" startAt="2"/>
            </a:pPr>
            <a:r>
              <a:rPr lang="en-US" dirty="0"/>
              <a:t>O </a:t>
            </a:r>
            <a:r>
              <a:rPr lang="en-US" dirty="0" err="1"/>
              <a:t>processo</a:t>
            </a:r>
            <a:r>
              <a:rPr lang="en-US" dirty="0"/>
              <a:t> de </a:t>
            </a:r>
            <a:r>
              <a:rPr lang="en-US" dirty="0" err="1"/>
              <a:t>mapeamento</a:t>
            </a:r>
            <a:r>
              <a:rPr lang="en-US" dirty="0"/>
              <a:t> </a:t>
            </a:r>
            <a:r>
              <a:rPr lang="en-US" dirty="0" err="1"/>
              <a:t>seguiu</a:t>
            </a:r>
            <a:r>
              <a:rPr lang="en-US" dirty="0"/>
              <a:t> a ISO/TR 12300:2014 </a:t>
            </a:r>
            <a:r>
              <a:rPr lang="en-US" dirty="0" err="1"/>
              <a:t>Informática</a:t>
            </a:r>
            <a:r>
              <a:rPr lang="en-US" dirty="0"/>
              <a:t> </a:t>
            </a:r>
            <a:r>
              <a:rPr lang="en-US" dirty="0" err="1"/>
              <a:t>em</a:t>
            </a:r>
            <a:r>
              <a:rPr lang="en-US" dirty="0"/>
              <a:t> </a:t>
            </a:r>
            <a:r>
              <a:rPr lang="en-US" dirty="0" err="1"/>
              <a:t>Saúde</a:t>
            </a:r>
            <a:r>
              <a:rPr lang="en-US" dirty="0"/>
              <a:t> – </a:t>
            </a:r>
            <a:r>
              <a:rPr lang="en-US" dirty="0" err="1"/>
              <a:t>Princípios</a:t>
            </a:r>
            <a:r>
              <a:rPr lang="en-US" dirty="0"/>
              <a:t> de </a:t>
            </a:r>
            <a:r>
              <a:rPr lang="en-US" dirty="0" err="1"/>
              <a:t>mapeamento</a:t>
            </a:r>
            <a:r>
              <a:rPr lang="en-US" dirty="0"/>
              <a:t> entre </a:t>
            </a:r>
            <a:r>
              <a:rPr lang="en-US" dirty="0" err="1"/>
              <a:t>sistemas</a:t>
            </a:r>
            <a:r>
              <a:rPr lang="en-US" dirty="0"/>
              <a:t> </a:t>
            </a:r>
            <a:r>
              <a:rPr lang="en-US" dirty="0" err="1"/>
              <a:t>terminológicos</a:t>
            </a:r>
            <a:r>
              <a:rPr lang="en-US" dirty="0"/>
              <a:t>  </a:t>
            </a:r>
            <a:r>
              <a:rPr lang="en-US" dirty="0" err="1"/>
              <a:t>indicando</a:t>
            </a:r>
            <a:r>
              <a:rPr lang="en-US" dirty="0"/>
              <a:t> a </a:t>
            </a:r>
            <a:r>
              <a:rPr lang="en-US" dirty="0" err="1"/>
              <a:t>cardinalidade</a:t>
            </a:r>
            <a:r>
              <a:rPr lang="en-US" dirty="0"/>
              <a:t> e </a:t>
            </a:r>
            <a:r>
              <a:rPr lang="en-US" dirty="0" err="1"/>
              <a:t>grau</a:t>
            </a:r>
            <a:r>
              <a:rPr lang="en-US" dirty="0"/>
              <a:t> de </a:t>
            </a:r>
            <a:r>
              <a:rPr lang="en-US" dirty="0" err="1"/>
              <a:t>equivalência</a:t>
            </a:r>
            <a:r>
              <a:rPr lang="en-US" dirty="0"/>
              <a:t> </a:t>
            </a:r>
            <a:r>
              <a:rPr lang="en-US" dirty="0" err="1"/>
              <a:t>semântica</a:t>
            </a:r>
            <a:r>
              <a:rPr lang="en-US" dirty="0"/>
              <a:t> entre </a:t>
            </a:r>
            <a:r>
              <a:rPr lang="en-US" dirty="0" err="1"/>
              <a:t>os</a:t>
            </a:r>
            <a:r>
              <a:rPr lang="en-US" dirty="0"/>
              <a:t> </a:t>
            </a:r>
            <a:r>
              <a:rPr lang="en-US" dirty="0" err="1"/>
              <a:t>conceitos</a:t>
            </a:r>
            <a:endParaRPr lang="en-US" dirty="0"/>
          </a:p>
          <a:p>
            <a:pPr marL="514350" indent="-514350">
              <a:buFont typeface="+mj-lt"/>
              <a:buAutoNum type="arabicPeriod" startAt="2"/>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2209800" y="2013538"/>
            <a:ext cx="7772400" cy="4163425"/>
          </a:xfrm>
          <a:prstGeom prst="rect">
            <a:avLst/>
          </a:prstGeom>
        </p:spPr>
      </p:pic>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p:txBody>
          <a:bodyPr>
            <a:normAutofit fontScale="90000"/>
          </a:bodyPr>
          <a:lstStyle/>
          <a:p>
            <a:pPr algn="l"/>
            <a:r>
              <a:rPr lang="pt-BR" sz="4400" b="1" dirty="0">
                <a:solidFill>
                  <a:schemeClr val="bg1"/>
                </a:solidFill>
              </a:rPr>
              <a:t>Promoção do Ambiente de Interconectividade em Saúde como apoio à Implementação da Estratégia de Saúde Digital para o Brasil – IPS Brasil</a:t>
            </a:r>
            <a:endParaRPr lang="en-US" sz="4400" b="1" dirty="0">
              <a:solidFill>
                <a:schemeClr val="bg1"/>
              </a:solidFill>
              <a:latin typeface="Verdana" charset="0"/>
              <a:ea typeface="Verdana" charset="0"/>
              <a:cs typeface="Verdana" charset="0"/>
            </a:endParaRPr>
          </a:p>
        </p:txBody>
      </p:sp>
      <p:sp>
        <p:nvSpPr>
          <p:cNvPr id="5" name="Subtitle 2"/>
          <p:cNvSpPr>
            <a:spLocks noGrp="1"/>
          </p:cNvSpPr>
          <p:nvPr>
            <p:ph type="subTitle" idx="1"/>
          </p:nvPr>
        </p:nvSpPr>
        <p:spPr/>
        <p:txBody>
          <a:bodyPr/>
          <a:lstStyle/>
          <a:p>
            <a:pPr algn="l"/>
            <a:r>
              <a:rPr lang="en-US" b="1" dirty="0">
                <a:solidFill>
                  <a:srgbClr val="00D1F8"/>
                </a:solidFill>
                <a:latin typeface="Verdana" charset="0"/>
                <a:ea typeface="Verdana" charset="0"/>
                <a:cs typeface="Verdana" charset="0"/>
              </a:rPr>
              <a:t>PROADI SUS </a:t>
            </a:r>
            <a:r>
              <a:rPr lang="pt-BR" b="1" dirty="0">
                <a:solidFill>
                  <a:srgbClr val="00D1F8"/>
                </a:solidFill>
                <a:latin typeface="Verdana" panose="020B0604030504040204" pitchFamily="34" charset="0"/>
                <a:ea typeface="Verdana" panose="020B0604030504040204" pitchFamily="34" charset="0"/>
              </a:rPr>
              <a:t>25000.087254/2022-79</a:t>
            </a:r>
            <a:endParaRPr lang="en-US" b="1" dirty="0">
              <a:solidFill>
                <a:srgbClr val="00D1F8"/>
              </a:solidFill>
              <a:latin typeface="Verdana" panose="020B0604030504040204" pitchFamily="34" charset="0"/>
              <a:ea typeface="Verdana" panose="020B0604030504040204" pitchFamily="34" charset="0"/>
              <a:cs typeface="Verdana"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4956908"/>
            <a:ext cx="1973543" cy="535607"/>
          </a:xfrm>
          <a:prstGeom prst="rect">
            <a:avLst/>
          </a:prstGeom>
        </p:spPr>
      </p:pic>
    </p:spTree>
    <p:extLst>
      <p:ext uri="{BB962C8B-B14F-4D97-AF65-F5344CB8AC3E}">
        <p14:creationId xmlns:p14="http://schemas.microsoft.com/office/powerpoint/2010/main" val="550211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92134" y="569305"/>
            <a:ext cx="9690066" cy="5270385"/>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2299855" y="290945"/>
            <a:ext cx="6038191" cy="369332"/>
          </a:xfrm>
          <a:prstGeom prst="rect">
            <a:avLst/>
          </a:prstGeom>
          <a:noFill/>
        </p:spPr>
        <p:txBody>
          <a:bodyPr wrap="none" rtlCol="0">
            <a:spAutoFit/>
          </a:bodyPr>
          <a:lstStyle/>
          <a:p>
            <a:r>
              <a:rPr lang="en-BR" dirty="0"/>
              <a:t>MAPEAMENTO DE TERMINOLOGIAS RNDS PARA SNOMED - IPS</a:t>
            </a:r>
          </a:p>
        </p:txBody>
      </p:sp>
    </p:spTree>
    <p:extLst>
      <p:ext uri="{BB962C8B-B14F-4D97-AF65-F5344CB8AC3E}">
        <p14:creationId xmlns:p14="http://schemas.microsoft.com/office/powerpoint/2010/main" val="2985661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2A7DB4-F5AF-901F-D71C-53D0AA4DD04D}"/>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1AF82A2B-59C6-4181-C242-3C0FC474F45E}"/>
              </a:ext>
            </a:extLst>
          </p:cNvPr>
          <p:cNvPicPr>
            <a:picLocks noChangeAspect="1"/>
          </p:cNvPicPr>
          <p:nvPr/>
        </p:nvPicPr>
        <p:blipFill>
          <a:blip r:embed="rId2"/>
          <a:stretch>
            <a:fillRect/>
          </a:stretch>
        </p:blipFill>
        <p:spPr>
          <a:xfrm>
            <a:off x="1021080" y="1407560"/>
            <a:ext cx="10531358" cy="4355017"/>
          </a:xfrm>
          <a:prstGeom prst="rect">
            <a:avLst/>
          </a:prstGeom>
        </p:spPr>
      </p:pic>
      <p:sp>
        <p:nvSpPr>
          <p:cNvPr id="6" name="TextBox 5">
            <a:extLst>
              <a:ext uri="{FF2B5EF4-FFF2-40B4-BE49-F238E27FC236}">
                <a16:creationId xmlns:a16="http://schemas.microsoft.com/office/drawing/2014/main" id="{CFE6CBEA-FA4B-0ADC-80AB-37BB8CE9C100}"/>
              </a:ext>
            </a:extLst>
          </p:cNvPr>
          <p:cNvSpPr txBox="1"/>
          <p:nvPr/>
        </p:nvSpPr>
        <p:spPr>
          <a:xfrm>
            <a:off x="3045823" y="624621"/>
            <a:ext cx="6100354" cy="369332"/>
          </a:xfrm>
          <a:prstGeom prst="rect">
            <a:avLst/>
          </a:prstGeom>
          <a:noFill/>
        </p:spPr>
        <p:txBody>
          <a:bodyPr wrap="square">
            <a:spAutoFit/>
          </a:bodyPr>
          <a:lstStyle/>
          <a:p>
            <a:r>
              <a:rPr lang="en-BR" dirty="0">
                <a:hlinkClick r:id="rId3"/>
              </a:rPr>
              <a:t>https://portal-obm.saude.gov.br/panel/main</a:t>
            </a:r>
            <a:endParaRPr lang="en-BR" dirty="0"/>
          </a:p>
        </p:txBody>
      </p:sp>
      <p:pic>
        <p:nvPicPr>
          <p:cNvPr id="7" name="Picture 6">
            <a:extLst>
              <a:ext uri="{FF2B5EF4-FFF2-40B4-BE49-F238E27FC236}">
                <a16:creationId xmlns:a16="http://schemas.microsoft.com/office/drawing/2014/main" id="{434F206E-59AC-B5D0-43B1-84797308BE71}"/>
              </a:ext>
            </a:extLst>
          </p:cNvPr>
          <p:cNvPicPr>
            <a:picLocks noChangeAspect="1"/>
          </p:cNvPicPr>
          <p:nvPr/>
        </p:nvPicPr>
        <p:blipFill>
          <a:blip r:embed="rId4"/>
          <a:stretch>
            <a:fillRect/>
          </a:stretch>
        </p:blipFill>
        <p:spPr>
          <a:xfrm>
            <a:off x="2209800" y="307880"/>
            <a:ext cx="7772400" cy="6242240"/>
          </a:xfrm>
          <a:prstGeom prst="rect">
            <a:avLst/>
          </a:prstGeom>
        </p:spPr>
      </p:pic>
    </p:spTree>
    <p:extLst>
      <p:ext uri="{BB962C8B-B14F-4D97-AF65-F5344CB8AC3E}">
        <p14:creationId xmlns:p14="http://schemas.microsoft.com/office/powerpoint/2010/main" val="41935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nvSpPr>
        <p:spPr>
          <a:xfrm>
            <a:off x="675501" y="2092963"/>
            <a:ext cx="10546682" cy="435133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a:buChar char="•"/>
              <a:defRPr sz="20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buNone/>
            </a:pPr>
            <a:endParaRPr lang="en-US" b="1" dirty="0">
              <a:solidFill>
                <a:srgbClr val="002060"/>
              </a:solidFill>
            </a:endParaRPr>
          </a:p>
          <a:p>
            <a:pPr marL="0" indent="0">
              <a:buNone/>
            </a:pPr>
            <a:endParaRPr lang="en-US" b="1" dirty="0">
              <a:solidFill>
                <a:srgbClr val="002060"/>
              </a:solidFill>
            </a:endParaRPr>
          </a:p>
        </p:txBody>
      </p:sp>
      <p:sp>
        <p:nvSpPr>
          <p:cNvPr id="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7189678" y="4643438"/>
            <a:ext cx="0" cy="709612"/>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3957528" y="3189288"/>
            <a:ext cx="0" cy="66357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3957528" y="4633913"/>
            <a:ext cx="0" cy="712787"/>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997202" y="214788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VTM</a:t>
            </a:r>
          </a:p>
          <a:p>
            <a:pPr algn="ctr">
              <a:defRPr/>
            </a:pPr>
            <a:r>
              <a:rPr lang="pt-BR" sz="140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997202" y="3592513"/>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a:t>
            </a:r>
          </a:p>
          <a:p>
            <a:pPr algn="ctr">
              <a:defRPr/>
            </a:pPr>
            <a:r>
              <a:rPr lang="pt-BR" sz="140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997202" y="508635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VMPP</a:t>
            </a:r>
            <a:endParaRPr lang="pt-BR" sz="1400" b="1" dirty="0">
              <a:solidFill>
                <a:srgbClr val="C00000"/>
              </a:solidFill>
            </a:endParaRPr>
          </a:p>
          <a:p>
            <a:pPr algn="ctr">
              <a:defRPr/>
            </a:pPr>
            <a:r>
              <a:rPr lang="pt-BR" sz="12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6229352" y="360203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a:t>
            </a:r>
          </a:p>
          <a:p>
            <a:pPr algn="ctr">
              <a:defRPr/>
            </a:pPr>
            <a:r>
              <a:rPr lang="pt-BR" sz="140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6229352" y="509270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AMPP</a:t>
            </a:r>
            <a:endParaRPr lang="pt-BR" sz="1400" b="1" dirty="0">
              <a:solidFill>
                <a:srgbClr val="C00000"/>
              </a:solidFill>
            </a:endParaRPr>
          </a:p>
          <a:p>
            <a:pPr algn="ctr">
              <a:defRPr/>
            </a:pPr>
            <a:r>
              <a:rPr lang="pt-BR" sz="1200" b="1" dirty="0">
                <a:solidFill>
                  <a:srgbClr val="004F9A"/>
                </a:solidFill>
              </a:rPr>
              <a:t>“Produto Medicinal Comercial com Apresentação” </a:t>
            </a:r>
          </a:p>
        </p:txBody>
      </p:sp>
      <p:sp>
        <p:nvSpPr>
          <p:cNvPr id="14" name="Retângulo 41"/>
          <p:cNvSpPr>
            <a:spLocks noChangeArrowheads="1"/>
          </p:cNvSpPr>
          <p:nvPr/>
        </p:nvSpPr>
        <p:spPr bwMode="auto">
          <a:xfrm>
            <a:off x="8869365" y="4491039"/>
            <a:ext cx="1443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12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2159001" y="4897438"/>
            <a:ext cx="7926417"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4917854" y="4243388"/>
            <a:ext cx="1311498" cy="952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4917854" y="5737225"/>
            <a:ext cx="1311498" cy="635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8553450" y="4991101"/>
            <a:ext cx="205889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1200" b="1" spc="300" dirty="0">
                <a:solidFill>
                  <a:schemeClr val="bg2">
                    <a:lumMod val="10000"/>
                  </a:schemeClr>
                </a:solidFill>
                <a:latin typeface="Arial" panose="020B0604020202020204" pitchFamily="34" charset="0"/>
              </a:rPr>
              <a:t>DISPENSAÇÃO / CADEIA LOGÍSTICA FARMACÊUTICA</a:t>
            </a:r>
          </a:p>
        </p:txBody>
      </p:sp>
    </p:spTree>
    <p:extLst>
      <p:ext uri="{BB962C8B-B14F-4D97-AF65-F5344CB8AC3E}">
        <p14:creationId xmlns:p14="http://schemas.microsoft.com/office/powerpoint/2010/main" val="7735911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6"/>
          <p:cNvGrpSpPr>
            <a:grpSpLocks/>
          </p:cNvGrpSpPr>
          <p:nvPr/>
        </p:nvGrpSpPr>
        <p:grpSpPr bwMode="auto">
          <a:xfrm>
            <a:off x="4008620" y="2704277"/>
            <a:ext cx="4362450" cy="3184525"/>
            <a:chOff x="856567" y="2423118"/>
            <a:chExt cx="4059998" cy="2906962"/>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908278" y="3662127"/>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2mg </a:t>
              </a:r>
              <a:r>
                <a:rPr lang="pt-BR" sz="1400" dirty="0" err="1">
                  <a:solidFill>
                    <a:srgbClr val="004F9A"/>
                  </a:solidFill>
                </a:rPr>
                <a:t>compr</a:t>
              </a:r>
              <a:endParaRPr lang="pt-BR" sz="1400" dirty="0">
                <a:solidFill>
                  <a:srgbClr val="004F9A"/>
                </a:solidFill>
              </a:endParaRP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908278" y="2678166"/>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Paracetamol</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908278" y="4608411"/>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2mg </a:t>
              </a:r>
              <a:r>
                <a:rPr lang="pt-BR" sz="1400" dirty="0" err="1">
                  <a:solidFill>
                    <a:srgbClr val="004F9A"/>
                  </a:solidFill>
                </a:rPr>
                <a:t>compr</a:t>
              </a:r>
              <a:endParaRPr lang="pt-BR" sz="1400" dirty="0">
                <a:solidFill>
                  <a:srgbClr val="004F9A"/>
                </a:solidFill>
              </a:endParaRPr>
            </a:p>
            <a:p>
              <a:pPr algn="ctr">
                <a:defRPr/>
              </a:pPr>
              <a:r>
                <a:rPr lang="pt-BR" sz="1400" dirty="0" err="1">
                  <a:solidFill>
                    <a:srgbClr val="004F9A"/>
                  </a:solidFill>
                </a:rPr>
                <a:t>x</a:t>
              </a:r>
              <a:r>
                <a:rPr lang="pt-BR" sz="1400" dirty="0">
                  <a:solidFill>
                    <a:srgbClr val="004F9A"/>
                  </a:solidFill>
                </a:rPr>
                <a:t> 60</a:t>
              </a: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3083066" y="4608411"/>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 mg </a:t>
              </a:r>
              <a:r>
                <a:rPr lang="pt-BR" sz="1400" dirty="0" err="1">
                  <a:solidFill>
                    <a:srgbClr val="004F9A"/>
                  </a:solidFill>
                </a:rPr>
                <a:t>cmpr</a:t>
              </a:r>
              <a:r>
                <a:rPr lang="pt-BR" sz="1400" dirty="0">
                  <a:solidFill>
                    <a:srgbClr val="004F9A"/>
                  </a:solidFill>
                </a:rPr>
                <a:t> (EMS S.A.)</a:t>
              </a:r>
            </a:p>
            <a:p>
              <a:pPr algn="ctr">
                <a:defRPr/>
              </a:pPr>
              <a:r>
                <a:rPr lang="pt-BR" sz="1400" dirty="0" err="1">
                  <a:solidFill>
                    <a:srgbClr val="004F9A"/>
                  </a:solidFill>
                </a:rPr>
                <a:t>x</a:t>
              </a:r>
              <a:r>
                <a:rPr lang="pt-BR" sz="1400" dirty="0">
                  <a:solidFill>
                    <a:srgbClr val="004F9A"/>
                  </a:solidFill>
                </a:rPr>
                <a:t> 60</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3083066" y="3660678"/>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 mg </a:t>
              </a:r>
              <a:r>
                <a:rPr lang="pt-BR" sz="1400" dirty="0" err="1">
                  <a:solidFill>
                    <a:srgbClr val="004F9A"/>
                  </a:solidFill>
                </a:rPr>
                <a:t>cmpr</a:t>
              </a:r>
              <a:r>
                <a:rPr lang="pt-BR" sz="1400" dirty="0">
                  <a:solidFill>
                    <a:srgbClr val="004F9A"/>
                  </a:solidFill>
                </a:rPr>
                <a:t> (EMS S.A.)</a:t>
              </a:r>
            </a:p>
          </p:txBody>
        </p:sp>
        <p:cxnSp>
          <p:nvCxnSpPr>
            <p:cNvPr id="8" name="Conector reto 7">
              <a:extLst>
                <a:ext uri="{FF2B5EF4-FFF2-40B4-BE49-F238E27FC236}">
                  <a16:creationId xmlns:a16="http://schemas.microsoft.com/office/drawing/2014/main" id="{CFE6AD90-05F9-4D61-B0D9-6FCB5ABADF5E}"/>
                </a:ext>
              </a:extLst>
            </p:cNvPr>
            <p:cNvCxnSpPr>
              <a:cxnSpLocks/>
              <a:stCxn id="4" idx="2"/>
              <a:endCxn id="3" idx="0"/>
            </p:cNvCxnSpPr>
            <p:nvPr/>
          </p:nvCxnSpPr>
          <p:spPr bwMode="auto">
            <a:xfrm>
              <a:off x="1825766" y="3399834"/>
              <a:ext cx="0" cy="262293"/>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342719AC-C2C5-43C2-B18B-9E675E223C68}"/>
                </a:ext>
              </a:extLst>
            </p:cNvPr>
            <p:cNvCxnSpPr>
              <a:cxnSpLocks/>
              <a:stCxn id="3" idx="2"/>
              <a:endCxn id="5" idx="0"/>
            </p:cNvCxnSpPr>
            <p:nvPr/>
          </p:nvCxnSpPr>
          <p:spPr bwMode="auto">
            <a:xfrm>
              <a:off x="1825766" y="4383795"/>
              <a:ext cx="0" cy="224616"/>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2743255" y="4021512"/>
              <a:ext cx="339811" cy="145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2743255" y="4969245"/>
              <a:ext cx="339811" cy="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BB0B0E85-C6C6-4A44-AC0A-B9C1D67AD7B2}"/>
                </a:ext>
              </a:extLst>
            </p:cNvPr>
            <p:cNvCxnSpPr>
              <a:cxnSpLocks/>
              <a:stCxn id="7" idx="2"/>
              <a:endCxn id="6" idx="0"/>
            </p:cNvCxnSpPr>
            <p:nvPr/>
          </p:nvCxnSpPr>
          <p:spPr bwMode="auto">
            <a:xfrm>
              <a:off x="3999077" y="4382347"/>
              <a:ext cx="0" cy="226065"/>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897409" y="2423118"/>
              <a:ext cx="5357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VTM</a:t>
              </a:r>
            </a:p>
          </p:txBody>
        </p:sp>
        <p:sp>
          <p:nvSpPr>
            <p:cNvPr id="14" name="CaixaDeTexto 15"/>
            <p:cNvSpPr txBox="1">
              <a:spLocks noChangeArrowheads="1"/>
            </p:cNvSpPr>
            <p:nvPr/>
          </p:nvSpPr>
          <p:spPr bwMode="auto">
            <a:xfrm>
              <a:off x="3082318" y="3397792"/>
              <a:ext cx="5469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a:t>
              </a:r>
            </a:p>
          </p:txBody>
        </p:sp>
        <p:sp>
          <p:nvSpPr>
            <p:cNvPr id="15" name="CaixaDeTexto 16"/>
            <p:cNvSpPr txBox="1">
              <a:spLocks noChangeArrowheads="1"/>
            </p:cNvSpPr>
            <p:nvPr/>
          </p:nvSpPr>
          <p:spPr bwMode="auto">
            <a:xfrm>
              <a:off x="877528" y="34089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VMP</a:t>
              </a:r>
            </a:p>
          </p:txBody>
        </p:sp>
        <p:sp>
          <p:nvSpPr>
            <p:cNvPr id="16" name="CaixaDeTexto 17"/>
            <p:cNvSpPr txBox="1">
              <a:spLocks noChangeArrowheads="1"/>
            </p:cNvSpPr>
            <p:nvPr/>
          </p:nvSpPr>
          <p:spPr bwMode="auto">
            <a:xfrm>
              <a:off x="856567" y="4360747"/>
              <a:ext cx="6399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dirty="0">
                  <a:solidFill>
                    <a:srgbClr val="3F9385"/>
                  </a:solidFill>
                </a:rPr>
                <a:t>VMPP</a:t>
              </a:r>
            </a:p>
          </p:txBody>
        </p:sp>
        <p:sp>
          <p:nvSpPr>
            <p:cNvPr id="17" name="CaixaDeTexto 18"/>
            <p:cNvSpPr txBox="1">
              <a:spLocks noChangeArrowheads="1"/>
            </p:cNvSpPr>
            <p:nvPr/>
          </p:nvSpPr>
          <p:spPr bwMode="auto">
            <a:xfrm>
              <a:off x="3066750" y="4363936"/>
              <a:ext cx="6431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AMPP</a:t>
              </a:r>
            </a:p>
          </p:txBody>
        </p:sp>
      </p:grpSp>
      <p:sp>
        <p:nvSpPr>
          <p:cNvPr id="18" name="Elipse 17">
            <a:extLst>
              <a:ext uri="{FF2B5EF4-FFF2-40B4-BE49-F238E27FC236}">
                <a16:creationId xmlns:a16="http://schemas.microsoft.com/office/drawing/2014/main" id="{5B5808C9-BD14-4E0B-933C-ABFAFBBE7573}"/>
              </a:ext>
            </a:extLst>
          </p:cNvPr>
          <p:cNvSpPr/>
          <p:nvPr/>
        </p:nvSpPr>
        <p:spPr bwMode="auto">
          <a:xfrm>
            <a:off x="6003481" y="1583675"/>
            <a:ext cx="1450975"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5919973" y="2005070"/>
            <a:ext cx="623887" cy="95885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1181372" y="3099594"/>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1181372" y="3788569"/>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1181372" y="4479131"/>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Via de </a:t>
            </a:r>
            <a:r>
              <a:rPr lang="pt-BR" sz="1200" b="1" dirty="0" err="1">
                <a:solidFill>
                  <a:schemeClr val="tx1">
                    <a:lumMod val="50000"/>
                  </a:schemeClr>
                </a:solidFill>
              </a:rPr>
              <a:t>adimistração</a:t>
            </a:r>
            <a:endParaRPr lang="pt-BR" sz="12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1181372" y="5169694"/>
            <a:ext cx="1449388" cy="400050"/>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9611178" y="3501231"/>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9621615" y="425770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9621615" y="506415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p:nvPr/>
        </p:nvCxnSpPr>
        <p:spPr>
          <a:xfrm>
            <a:off x="2703229" y="3420510"/>
            <a:ext cx="1349276" cy="962215"/>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stCxn id="21" idx="6"/>
            <a:endCxn id="3" idx="1"/>
          </p:cNvCxnSpPr>
          <p:nvPr/>
        </p:nvCxnSpPr>
        <p:spPr>
          <a:xfrm>
            <a:off x="2630760" y="3989388"/>
            <a:ext cx="1433423" cy="467489"/>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p:nvPr/>
        </p:nvCxnSpPr>
        <p:spPr>
          <a:xfrm flipV="1">
            <a:off x="2630760" y="4462797"/>
            <a:ext cx="1365325" cy="25919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stCxn id="23" idx="6"/>
          </p:cNvCxnSpPr>
          <p:nvPr/>
        </p:nvCxnSpPr>
        <p:spPr>
          <a:xfrm flipV="1">
            <a:off x="2630760" y="4583545"/>
            <a:ext cx="1377860" cy="786174"/>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endCxn id="26" idx="2"/>
          </p:cNvCxnSpPr>
          <p:nvPr/>
        </p:nvCxnSpPr>
        <p:spPr>
          <a:xfrm>
            <a:off x="8370255" y="4635031"/>
            <a:ext cx="1251360" cy="62994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endCxn id="25" idx="2"/>
          </p:cNvCxnSpPr>
          <p:nvPr/>
        </p:nvCxnSpPr>
        <p:spPr>
          <a:xfrm>
            <a:off x="8452829" y="4455289"/>
            <a:ext cx="1168786" cy="323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endCxn id="24" idx="2"/>
          </p:cNvCxnSpPr>
          <p:nvPr/>
        </p:nvCxnSpPr>
        <p:spPr>
          <a:xfrm flipV="1">
            <a:off x="8371070" y="3702050"/>
            <a:ext cx="1240108" cy="55565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spTree>
    <p:extLst>
      <p:ext uri="{BB962C8B-B14F-4D97-AF65-F5344CB8AC3E}">
        <p14:creationId xmlns:p14="http://schemas.microsoft.com/office/powerpoint/2010/main" val="295854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39114-BB95-4778-BD77-3E75C4D49F40}"/>
              </a:ext>
            </a:extLst>
          </p:cNvPr>
          <p:cNvSpPr>
            <a:spLocks noGrp="1"/>
          </p:cNvSpPr>
          <p:nvPr>
            <p:ph type="title"/>
          </p:nvPr>
        </p:nvSpPr>
        <p:spPr>
          <a:xfrm>
            <a:off x="2403764" y="226580"/>
            <a:ext cx="10515600" cy="1325563"/>
          </a:xfrm>
        </p:spPr>
        <p:txBody>
          <a:bodyPr/>
          <a:lstStyle/>
          <a:p>
            <a:r>
              <a:rPr lang="en-BR" dirty="0"/>
              <a:t>Indicador OBM</a:t>
            </a:r>
          </a:p>
        </p:txBody>
      </p:sp>
      <p:sp>
        <p:nvSpPr>
          <p:cNvPr id="3" name="Content Placeholder 2">
            <a:extLst>
              <a:ext uri="{FF2B5EF4-FFF2-40B4-BE49-F238E27FC236}">
                <a16:creationId xmlns:a16="http://schemas.microsoft.com/office/drawing/2014/main" id="{6AB2313F-E577-60A4-4E2A-12DB3110BD5E}"/>
              </a:ext>
            </a:extLst>
          </p:cNvPr>
          <p:cNvSpPr>
            <a:spLocks noGrp="1"/>
          </p:cNvSpPr>
          <p:nvPr>
            <p:ph idx="1"/>
          </p:nvPr>
        </p:nvSpPr>
        <p:spPr/>
        <p:txBody>
          <a:bodyPr/>
          <a:lstStyle/>
          <a:p>
            <a:r>
              <a:rPr lang="pt-BR" sz="2800" dirty="0"/>
              <a:t>Atualizar a OBM com o elenco de medicamentos da lista Hórus e respectivos produtos medicinais conforme base da CMED atualizada até maio/23 </a:t>
            </a:r>
          </a:p>
          <a:p>
            <a:pPr lvl="1"/>
            <a:r>
              <a:rPr lang="pt-BR" dirty="0"/>
              <a:t>100% </a:t>
            </a:r>
            <a:r>
              <a:rPr lang="pt-BR" dirty="0" err="1"/>
              <a:t>VMPs</a:t>
            </a:r>
            <a:r>
              <a:rPr lang="pt-BR" dirty="0"/>
              <a:t> (Produto Medicinal Virtual da Lista Hórus) incluídos</a:t>
            </a:r>
          </a:p>
          <a:p>
            <a:pPr lvl="1"/>
            <a:r>
              <a:rPr lang="pt-BR" dirty="0"/>
              <a:t>100% </a:t>
            </a:r>
            <a:r>
              <a:rPr lang="pt-BR" dirty="0" err="1"/>
              <a:t>VMPPs</a:t>
            </a:r>
            <a:r>
              <a:rPr lang="pt-BR" dirty="0"/>
              <a:t> (Produto Medicinal Virtual com apresentação) da Lista Hórus incluídos</a:t>
            </a:r>
          </a:p>
          <a:p>
            <a:pPr lvl="1"/>
            <a:r>
              <a:rPr lang="pt-BR" dirty="0"/>
              <a:t>100% </a:t>
            </a:r>
            <a:r>
              <a:rPr lang="pt-BR" dirty="0" err="1"/>
              <a:t>AMPs</a:t>
            </a:r>
            <a:r>
              <a:rPr lang="pt-BR" dirty="0"/>
              <a:t> (Produto Medicinal Comercial) oriundos da Lista Hórus incluídos</a:t>
            </a:r>
          </a:p>
          <a:p>
            <a:pPr lvl="1"/>
            <a:r>
              <a:rPr lang="pt-BR" dirty="0" err="1"/>
              <a:t>AMPPs</a:t>
            </a:r>
            <a:r>
              <a:rPr lang="pt-BR" dirty="0"/>
              <a:t> (Produto Medicinal Comercial com apresentação</a:t>
            </a:r>
          </a:p>
          <a:p>
            <a:pPr lvl="2"/>
            <a:r>
              <a:rPr lang="pt-BR" dirty="0"/>
              <a:t>100% d</a:t>
            </a:r>
            <a:r>
              <a:rPr lang="pt-BR" dirty="0">
                <a:solidFill>
                  <a:schemeClr val="bg2">
                    <a:lumMod val="10000"/>
                  </a:schemeClr>
                </a:solidFill>
              </a:rPr>
              <a:t>os medicamentos compostos e injetáveis </a:t>
            </a:r>
            <a:r>
              <a:rPr lang="pt-BR" dirty="0"/>
              <a:t>oriundos da Lista Hórus incluídos</a:t>
            </a:r>
          </a:p>
          <a:p>
            <a:pPr lvl="2"/>
            <a:r>
              <a:rPr lang="pt-BR" dirty="0"/>
              <a:t>MS está finalizando a inclusão  dos </a:t>
            </a:r>
            <a:r>
              <a:rPr lang="pt-BR" dirty="0" err="1"/>
              <a:t>mono-substâncias</a:t>
            </a:r>
            <a:r>
              <a:rPr lang="pt-BR" dirty="0"/>
              <a:t> via oral</a:t>
            </a:r>
            <a:endParaRPr lang="en-BR" dirty="0"/>
          </a:p>
        </p:txBody>
      </p:sp>
    </p:spTree>
    <p:extLst>
      <p:ext uri="{BB962C8B-B14F-4D97-AF65-F5344CB8AC3E}">
        <p14:creationId xmlns:p14="http://schemas.microsoft.com/office/powerpoint/2010/main" val="726555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838200" y="365125"/>
            <a:ext cx="10515600" cy="662781"/>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982638" y="1027906"/>
            <a:ext cx="8985769" cy="5712997"/>
          </a:xfrm>
        </p:spPr>
      </p:pic>
    </p:spTree>
    <p:extLst>
      <p:ext uri="{BB962C8B-B14F-4D97-AF65-F5344CB8AC3E}">
        <p14:creationId xmlns:p14="http://schemas.microsoft.com/office/powerpoint/2010/main" val="793612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1105469" y="277911"/>
            <a:ext cx="10372467" cy="60732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10849970" y="2429301"/>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TextBox 6">
            <a:extLst>
              <a:ext uri="{FF2B5EF4-FFF2-40B4-BE49-F238E27FC236}">
                <a16:creationId xmlns:a16="http://schemas.microsoft.com/office/drawing/2014/main" id="{204418CA-7D7B-FC77-3CAA-E08D0BC204DF}"/>
              </a:ext>
            </a:extLst>
          </p:cNvPr>
          <p:cNvSpPr txBox="1"/>
          <p:nvPr/>
        </p:nvSpPr>
        <p:spPr>
          <a:xfrm>
            <a:off x="3803374" y="6376925"/>
            <a:ext cx="4174604" cy="369332"/>
          </a:xfrm>
          <a:prstGeom prst="rect">
            <a:avLst/>
          </a:prstGeom>
          <a:noFill/>
        </p:spPr>
        <p:txBody>
          <a:bodyPr wrap="none" rtlCol="0">
            <a:spAutoFit/>
          </a:bodyPr>
          <a:lstStyle/>
          <a:p>
            <a:r>
              <a:rPr lang="en-BR"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10759831" y="3983305"/>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2929511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0" y="0"/>
            <a:ext cx="6369567" cy="68580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5693116" y="0"/>
            <a:ext cx="5821114" cy="68580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C5B-6059-4DF5-FC1F-384AF6D8AB71}"/>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21EAA0-D2F5-82BF-8B5E-F9C7B4034A4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9D71AD5-1DCD-42FA-75F2-6A2F8A40F1A9}"/>
              </a:ext>
            </a:extLst>
          </p:cNvPr>
          <p:cNvPicPr>
            <a:picLocks noChangeAspect="1"/>
          </p:cNvPicPr>
          <p:nvPr/>
        </p:nvPicPr>
        <p:blipFill>
          <a:blip r:embed="rId2"/>
          <a:stretch>
            <a:fillRect/>
          </a:stretch>
        </p:blipFill>
        <p:spPr>
          <a:xfrm>
            <a:off x="195942" y="783415"/>
            <a:ext cx="7772400" cy="5291169"/>
          </a:xfrm>
          <a:prstGeom prst="rect">
            <a:avLst/>
          </a:prstGeom>
        </p:spPr>
      </p:pic>
      <p:sp>
        <p:nvSpPr>
          <p:cNvPr id="5" name="TextBox 4">
            <a:extLst>
              <a:ext uri="{FF2B5EF4-FFF2-40B4-BE49-F238E27FC236}">
                <a16:creationId xmlns:a16="http://schemas.microsoft.com/office/drawing/2014/main" id="{D88568A6-DB5F-228E-A818-E1F750D7625D}"/>
              </a:ext>
            </a:extLst>
          </p:cNvPr>
          <p:cNvSpPr txBox="1"/>
          <p:nvPr/>
        </p:nvSpPr>
        <p:spPr>
          <a:xfrm>
            <a:off x="8066313" y="1032555"/>
            <a:ext cx="3189515" cy="2308324"/>
          </a:xfrm>
          <a:prstGeom prst="rect">
            <a:avLst/>
          </a:prstGeom>
          <a:noFill/>
        </p:spPr>
        <p:txBody>
          <a:bodyPr wrap="square" rtlCol="0">
            <a:spAutoFit/>
          </a:bodyPr>
          <a:lstStyle/>
          <a:p>
            <a:r>
              <a:rPr lang="en-BR" dirty="0"/>
              <a:t>Brasil participou de dois tracks:</a:t>
            </a:r>
          </a:p>
          <a:p>
            <a:r>
              <a:rPr lang="en-BR" dirty="0"/>
              <a:t>1 – IPS</a:t>
            </a:r>
          </a:p>
          <a:p>
            <a:r>
              <a:rPr lang="en-BR" dirty="0"/>
              <a:t>2 -  Certificado de Vacina DDCC (WHO)</a:t>
            </a:r>
          </a:p>
          <a:p>
            <a:endParaRPr lang="en-BR" dirty="0"/>
          </a:p>
          <a:p>
            <a:r>
              <a:rPr lang="en-US" dirty="0"/>
              <a:t>R</a:t>
            </a:r>
            <a:r>
              <a:rPr lang="en-BR" dirty="0"/>
              <a:t>ecebeu prêmio destaque pela participação nestes dois tracks</a:t>
            </a:r>
          </a:p>
          <a:p>
            <a:endParaRPr lang="en-BR" dirty="0"/>
          </a:p>
        </p:txBody>
      </p:sp>
    </p:spTree>
    <p:extLst>
      <p:ext uri="{BB962C8B-B14F-4D97-AF65-F5344CB8AC3E}">
        <p14:creationId xmlns:p14="http://schemas.microsoft.com/office/powerpoint/2010/main" val="3070932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2750"/>
            <a:ext cx="2814939" cy="4351338"/>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7543800" cy="825500"/>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6424" y="825500"/>
            <a:ext cx="3060264" cy="393858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776" y="825500"/>
            <a:ext cx="4241800" cy="2095500"/>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58" y="4250645"/>
            <a:ext cx="5556794" cy="2495006"/>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7720437" y="2768011"/>
            <a:ext cx="4241800" cy="5588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8688" y="2768011"/>
            <a:ext cx="3047009" cy="4050937"/>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7925697" y="3422650"/>
            <a:ext cx="4241800" cy="647700"/>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4003-2E18-C462-39A8-CE7B96823F2C}"/>
              </a:ext>
            </a:extLst>
          </p:cNvPr>
          <p:cNvSpPr>
            <a:spLocks noGrp="1"/>
          </p:cNvSpPr>
          <p:nvPr>
            <p:ph type="title"/>
          </p:nvPr>
        </p:nvSpPr>
        <p:spPr>
          <a:xfrm>
            <a:off x="346364" y="155977"/>
            <a:ext cx="10515600" cy="888322"/>
          </a:xfrm>
        </p:spPr>
        <p:txBody>
          <a:bodyPr/>
          <a:lstStyle/>
          <a:p>
            <a:endParaRPr lang="en-BR" dirty="0"/>
          </a:p>
        </p:txBody>
      </p:sp>
      <p:sp>
        <p:nvSpPr>
          <p:cNvPr id="3" name="Content Placeholder 2">
            <a:extLst>
              <a:ext uri="{FF2B5EF4-FFF2-40B4-BE49-F238E27FC236}">
                <a16:creationId xmlns:a16="http://schemas.microsoft.com/office/drawing/2014/main" id="{5E40B9A0-4DA5-88D1-DACA-DC3462BDC5FA}"/>
              </a:ext>
            </a:extLst>
          </p:cNvPr>
          <p:cNvSpPr>
            <a:spLocks noGrp="1"/>
          </p:cNvSpPr>
          <p:nvPr>
            <p:ph idx="1"/>
          </p:nvPr>
        </p:nvSpPr>
        <p:spPr/>
        <p:txBody>
          <a:bodyPr/>
          <a:lstStyle/>
          <a:p>
            <a:endParaRPr lang="en-BR" dirty="0"/>
          </a:p>
        </p:txBody>
      </p:sp>
      <p:grpSp>
        <p:nvGrpSpPr>
          <p:cNvPr id="7" name="Group 6">
            <a:extLst>
              <a:ext uri="{FF2B5EF4-FFF2-40B4-BE49-F238E27FC236}">
                <a16:creationId xmlns:a16="http://schemas.microsoft.com/office/drawing/2014/main" id="{9AF59AD2-4753-E4DC-18B5-BBCB742C2E96}"/>
              </a:ext>
            </a:extLst>
          </p:cNvPr>
          <p:cNvGrpSpPr/>
          <p:nvPr/>
        </p:nvGrpSpPr>
        <p:grpSpPr>
          <a:xfrm>
            <a:off x="838200" y="155977"/>
            <a:ext cx="7772400" cy="6137429"/>
            <a:chOff x="1236023" y="681037"/>
            <a:chExt cx="7772400" cy="6137429"/>
          </a:xfrm>
        </p:grpSpPr>
        <p:pic>
          <p:nvPicPr>
            <p:cNvPr id="4" name="Picture 3">
              <a:extLst>
                <a:ext uri="{FF2B5EF4-FFF2-40B4-BE49-F238E27FC236}">
                  <a16:creationId xmlns:a16="http://schemas.microsoft.com/office/drawing/2014/main" id="{BAD91302-D43C-509D-DC2F-344DA5DFCBAE}"/>
                </a:ext>
              </a:extLst>
            </p:cNvPr>
            <p:cNvPicPr>
              <a:picLocks noChangeAspect="1"/>
            </p:cNvPicPr>
            <p:nvPr/>
          </p:nvPicPr>
          <p:blipFill>
            <a:blip r:embed="rId3"/>
            <a:stretch>
              <a:fillRect/>
            </a:stretch>
          </p:blipFill>
          <p:spPr>
            <a:xfrm>
              <a:off x="1236023" y="681037"/>
              <a:ext cx="7772400" cy="6137429"/>
            </a:xfrm>
            <a:prstGeom prst="rect">
              <a:avLst/>
            </a:prstGeom>
          </p:spPr>
        </p:pic>
        <p:sp>
          <p:nvSpPr>
            <p:cNvPr id="6" name="Rectangle 5">
              <a:extLst>
                <a:ext uri="{FF2B5EF4-FFF2-40B4-BE49-F238E27FC236}">
                  <a16:creationId xmlns:a16="http://schemas.microsoft.com/office/drawing/2014/main" id="{6CC898E1-FCF3-4BA5-FBDD-E6CD28F8EDE1}"/>
                </a:ext>
              </a:extLst>
            </p:cNvPr>
            <p:cNvSpPr/>
            <p:nvPr/>
          </p:nvSpPr>
          <p:spPr>
            <a:xfrm>
              <a:off x="1330036" y="832281"/>
              <a:ext cx="7678387" cy="439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7258201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9534-7A88-CBF7-697F-1FBE1B97DC63}"/>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057FD6-C280-8C95-B76C-4A577171760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08A1728C-2F2E-8B93-CB05-645BDF707EBA}"/>
              </a:ext>
            </a:extLst>
          </p:cNvPr>
          <p:cNvPicPr>
            <a:picLocks noChangeAspect="1"/>
          </p:cNvPicPr>
          <p:nvPr/>
        </p:nvPicPr>
        <p:blipFill>
          <a:blip r:embed="rId2"/>
          <a:stretch>
            <a:fillRect/>
          </a:stretch>
        </p:blipFill>
        <p:spPr>
          <a:xfrm>
            <a:off x="616131" y="365125"/>
            <a:ext cx="7772400" cy="5154328"/>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1182188" y="6127234"/>
            <a:ext cx="6100354" cy="369332"/>
          </a:xfrm>
          <a:prstGeom prst="rect">
            <a:avLst/>
          </a:prstGeom>
          <a:noFill/>
        </p:spPr>
        <p:txBody>
          <a:bodyPr wrap="square">
            <a:spAutoFit/>
          </a:bodyPr>
          <a:lstStyle/>
          <a:p>
            <a:r>
              <a:rPr lang="en-BR" dirty="0">
                <a:hlinkClick r:id="rId3"/>
              </a:rPr>
              <a:t>https://ips-brasil.web.app</a:t>
            </a:r>
            <a:endParaRPr lang="en-BR" dirty="0"/>
          </a:p>
        </p:txBody>
      </p:sp>
      <p:pic>
        <p:nvPicPr>
          <p:cNvPr id="7" name="Picture 6">
            <a:extLst>
              <a:ext uri="{FF2B5EF4-FFF2-40B4-BE49-F238E27FC236}">
                <a16:creationId xmlns:a16="http://schemas.microsoft.com/office/drawing/2014/main" id="{D1863878-67A5-E7D0-CA79-593428EFECD2}"/>
              </a:ext>
            </a:extLst>
          </p:cNvPr>
          <p:cNvPicPr>
            <a:picLocks noChangeAspect="1"/>
          </p:cNvPicPr>
          <p:nvPr/>
        </p:nvPicPr>
        <p:blipFill>
          <a:blip r:embed="rId4"/>
          <a:stretch>
            <a:fillRect/>
          </a:stretch>
        </p:blipFill>
        <p:spPr>
          <a:xfrm>
            <a:off x="3581400" y="185631"/>
            <a:ext cx="7772400" cy="5154328"/>
          </a:xfrm>
          <a:prstGeom prst="rect">
            <a:avLst/>
          </a:prstGeom>
        </p:spPr>
      </p:pic>
      <p:pic>
        <p:nvPicPr>
          <p:cNvPr id="8" name="Picture 7">
            <a:extLst>
              <a:ext uri="{FF2B5EF4-FFF2-40B4-BE49-F238E27FC236}">
                <a16:creationId xmlns:a16="http://schemas.microsoft.com/office/drawing/2014/main" id="{EC966E1E-D1FA-A305-7159-53932513E81B}"/>
              </a:ext>
            </a:extLst>
          </p:cNvPr>
          <p:cNvPicPr>
            <a:picLocks noChangeAspect="1"/>
          </p:cNvPicPr>
          <p:nvPr/>
        </p:nvPicPr>
        <p:blipFill>
          <a:blip r:embed="rId5"/>
          <a:stretch>
            <a:fillRect/>
          </a:stretch>
        </p:blipFill>
        <p:spPr>
          <a:xfrm>
            <a:off x="3193869" y="1529277"/>
            <a:ext cx="7772400" cy="5154328"/>
          </a:xfrm>
          <a:prstGeom prst="rect">
            <a:avLst/>
          </a:prstGeom>
        </p:spPr>
      </p:pic>
    </p:spTree>
    <p:extLst>
      <p:ext uri="{BB962C8B-B14F-4D97-AF65-F5344CB8AC3E}">
        <p14:creationId xmlns:p14="http://schemas.microsoft.com/office/powerpoint/2010/main" val="12404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a:xfrm>
            <a:off x="2833254" y="268143"/>
            <a:ext cx="8679873" cy="1325563"/>
          </a:xfrm>
        </p:spPr>
        <p:txBody>
          <a:bodyPr>
            <a:normAutofit/>
          </a:bodyPr>
          <a:lstStyle/>
          <a:p>
            <a:r>
              <a:rPr lang="en-BR" dirty="0"/>
              <a:t>Contribuições 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idx="1"/>
          </p:nvPr>
        </p:nvSpPr>
        <p:spPr/>
        <p:txBody>
          <a:bodyPr>
            <a:normAutofit lnSpcReduction="10000"/>
          </a:bodyPr>
          <a:lstStyle/>
          <a:p>
            <a:r>
              <a:rPr lang="en-BR" dirty="0"/>
              <a:t>Estruturação</a:t>
            </a:r>
            <a:r>
              <a:rPr lang="pt-BR" dirty="0"/>
              <a:t> </a:t>
            </a:r>
            <a:r>
              <a:rPr lang="en-BR" dirty="0"/>
              <a:t>de um Repositório Semântico de Saúde Digital para o Brasil compatível com o padrão CTS – Common Terminology Services (HL7)</a:t>
            </a:r>
          </a:p>
          <a:p>
            <a:pPr lvl="1"/>
            <a:r>
              <a:rPr lang="en-US" dirty="0"/>
              <a:t>R</a:t>
            </a:r>
            <a:r>
              <a:rPr lang="en-BR" dirty="0"/>
              <a:t>epositório com todas as terminologias utilizadas no IPS nacionais e internacionais (pode e deve ser estendido para todas as terminologias do SUS)</a:t>
            </a:r>
          </a:p>
          <a:p>
            <a:pPr lvl="1"/>
            <a:r>
              <a:rPr lang="en-BR" b="1" dirty="0"/>
              <a:t>Integrado com repositório </a:t>
            </a:r>
            <a:r>
              <a:rPr lang="pt-BR" b="1" dirty="0"/>
              <a:t>clínico</a:t>
            </a:r>
            <a:r>
              <a:rPr lang="en-BR" b="1" dirty="0"/>
              <a:t> </a:t>
            </a:r>
            <a:r>
              <a:rPr lang="pt-BR" b="1" dirty="0"/>
              <a:t>em FHIR e seus </a:t>
            </a:r>
            <a:r>
              <a:rPr lang="en-BR" b="1" dirty="0"/>
              <a:t>CodeSystems (Dicionários), ValueSets (</a:t>
            </a:r>
            <a:r>
              <a:rPr lang="pt-BR" b="1" dirty="0"/>
              <a:t>Vocabulários</a:t>
            </a:r>
            <a:r>
              <a:rPr lang="en-BR" b="1" dirty="0"/>
              <a:t>), ConceptMaps (Mapeamentos terminológicos c</a:t>
            </a:r>
            <a:r>
              <a:rPr lang="pt-BR" b="1" dirty="0"/>
              <a:t>onforme</a:t>
            </a:r>
            <a:r>
              <a:rPr lang="en-BR" b="1" dirty="0"/>
              <a:t> ISO</a:t>
            </a:r>
            <a:r>
              <a:rPr lang="pt-BR" b="1" dirty="0"/>
              <a:t>/T</a:t>
            </a:r>
            <a:r>
              <a:rPr lang="en-BR" b="1" dirty="0"/>
              <a:t>S 12300</a:t>
            </a:r>
            <a:r>
              <a:rPr lang="pt-BR" b="1" dirty="0"/>
              <a:t>)</a:t>
            </a:r>
            <a:endParaRPr lang="en-BR" b="1" dirty="0"/>
          </a:p>
          <a:p>
            <a:pPr lvl="1"/>
            <a:r>
              <a:rPr lang="en-BR" dirty="0"/>
              <a:t>Disponibiliza APIs para consulta de termos (look</a:t>
            </a:r>
            <a:r>
              <a:rPr lang="pt-BR" dirty="0"/>
              <a:t>u</a:t>
            </a:r>
            <a:r>
              <a:rPr lang="en-BR" dirty="0"/>
              <a:t>p</a:t>
            </a:r>
            <a:r>
              <a:rPr lang="pt-BR" dirty="0"/>
              <a:t>)</a:t>
            </a:r>
            <a:r>
              <a:rPr lang="en-BR" dirty="0"/>
              <a:t>, tradução de termos (translate)</a:t>
            </a:r>
            <a:r>
              <a:rPr lang="pt-BR" dirty="0"/>
              <a:t> e </a:t>
            </a:r>
            <a:r>
              <a:rPr lang="en-BR" b="1" dirty="0"/>
              <a:t>expansão de </a:t>
            </a:r>
            <a:r>
              <a:rPr lang="pt-BR" b="1" dirty="0"/>
              <a:t>vocabulários </a:t>
            </a:r>
            <a:r>
              <a:rPr lang="en-BR" b="1" dirty="0"/>
              <a:t>(utilizada pelo GI para fins de validação semântica</a:t>
            </a:r>
            <a:r>
              <a:rPr lang="pt-BR" b="1" dirty="0"/>
              <a:t> de um domínio específico)</a:t>
            </a:r>
            <a:r>
              <a:rPr lang="en-BR" b="1" dirty="0"/>
              <a:t>, </a:t>
            </a:r>
            <a:r>
              <a:rPr lang="en-BR" dirty="0"/>
              <a:t> </a:t>
            </a:r>
            <a:r>
              <a:rPr lang="pt-BR" dirty="0"/>
              <a:t>além de </a:t>
            </a:r>
            <a:r>
              <a:rPr lang="en-BR" dirty="0"/>
              <a:t>download das terminologias em formatos de planilhas como CSVs</a:t>
            </a:r>
            <a:endParaRPr lang="en-BR" b="1" dirty="0"/>
          </a:p>
        </p:txBody>
      </p:sp>
    </p:spTree>
    <p:extLst>
      <p:ext uri="{BB962C8B-B14F-4D97-AF65-F5344CB8AC3E}">
        <p14:creationId xmlns:p14="http://schemas.microsoft.com/office/powerpoint/2010/main" val="4187570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2029691" y="295852"/>
            <a:ext cx="9525000" cy="1325563"/>
          </a:xfrm>
        </p:spPr>
        <p:txBody>
          <a:bodyPr/>
          <a:lstStyle/>
          <a:p>
            <a:r>
              <a:rPr lang="en-BR" dirty="0"/>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lnSpcReduction="20000"/>
          </a:bodyPr>
          <a:lstStyle/>
          <a:p>
            <a:r>
              <a:rPr lang="en-BR" dirty="0"/>
              <a:t>Existem vários modelos de informação definidos, ainda sem modelo computacional;</a:t>
            </a:r>
          </a:p>
          <a:p>
            <a:r>
              <a:rPr lang="en-BR" dirty="0"/>
              <a:t>Hoje as terminologias são mantidas por meio de processos artensanais e isolados e há necessidade de governança através de ferramentas e sistemas;</a:t>
            </a:r>
          </a:p>
          <a:p>
            <a:r>
              <a:rPr lang="en-BR" dirty="0"/>
              <a:t>Identificar todas as terminologias utilizadas nos modelos atuais  e incorporá-las num sistema de gestão de terminologias  (CTS);</a:t>
            </a:r>
          </a:p>
          <a:p>
            <a:r>
              <a:rPr lang="en-BR" dirty="0"/>
              <a:t>Identificar os gestores de cada dicionário para que eles se apropriem e garantam por meio de ferramentas a curadoria e sindicância dos seus dicionários;</a:t>
            </a:r>
          </a:p>
          <a:p>
            <a:r>
              <a:rPr lang="en-BR" dirty="0"/>
              <a:t>Subcomitê de Gestão de Terminologias junto ao CGSD trabalhando alinhado com subcomitê de modelos de informação</a:t>
            </a:r>
            <a:r>
              <a:rPr lang="pt-BR" dirty="0"/>
              <a:t>.</a:t>
            </a:r>
            <a:endParaRPr lang="en-BR" dirty="0"/>
          </a:p>
        </p:txBody>
      </p:sp>
    </p:spTree>
    <p:extLst>
      <p:ext uri="{BB962C8B-B14F-4D97-AF65-F5344CB8AC3E}">
        <p14:creationId xmlns:p14="http://schemas.microsoft.com/office/powerpoint/2010/main" val="2869769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a:xfrm>
            <a:off x="2417618" y="268143"/>
            <a:ext cx="10515600" cy="1325563"/>
          </a:xfrm>
        </p:spPr>
        <p:txBody>
          <a:bodyPr/>
          <a:lstStyle/>
          <a:p>
            <a:r>
              <a:rPr lang="en-BR" dirty="0"/>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normAutofit lnSpcReduction="10000"/>
          </a:bodyPr>
          <a:lstStyle/>
          <a:p>
            <a:r>
              <a:rPr lang="en-US" dirty="0"/>
              <a:t>O</a:t>
            </a:r>
            <a:r>
              <a:rPr lang="en-BR" dirty="0"/>
              <a:t> GI IPS Brasil:</a:t>
            </a:r>
          </a:p>
          <a:p>
            <a:pPr lvl="1"/>
            <a:r>
              <a:rPr lang="pt-BR" dirty="0"/>
              <a:t>Caso de uso m</a:t>
            </a:r>
            <a:r>
              <a:rPr lang="en-BR" dirty="0"/>
              <a:t>inimalista; </a:t>
            </a:r>
          </a:p>
          <a:p>
            <a:pPr lvl="1"/>
            <a:r>
              <a:rPr lang="pt-BR" dirty="0"/>
              <a:t>A</a:t>
            </a:r>
            <a:r>
              <a:rPr lang="en-BR" dirty="0"/>
              <a:t>gnóstico à especialidades;</a:t>
            </a:r>
          </a:p>
          <a:p>
            <a:pPr lvl="1"/>
            <a:r>
              <a:rPr lang="pt-BR" dirty="0"/>
              <a:t>E</a:t>
            </a:r>
            <a:r>
              <a:rPr lang="en-BR" dirty="0"/>
              <a:t>xtensível;</a:t>
            </a:r>
          </a:p>
          <a:p>
            <a:pPr lvl="1"/>
            <a:r>
              <a:rPr lang="pt-BR" dirty="0"/>
              <a:t>S</a:t>
            </a:r>
            <a:r>
              <a:rPr lang="en-BR" dirty="0"/>
              <a:t>egue o modelo </a:t>
            </a:r>
            <a:r>
              <a:rPr lang="pt-BR" dirty="0"/>
              <a:t>do sumário internacional do paciente (IPS)</a:t>
            </a:r>
            <a:r>
              <a:rPr lang="en-BR" dirty="0"/>
              <a:t>;</a:t>
            </a:r>
          </a:p>
          <a:p>
            <a:pPr lvl="1"/>
            <a:r>
              <a:rPr lang="en-US" dirty="0" err="1"/>
              <a:t>Estruturante</a:t>
            </a:r>
            <a:r>
              <a:rPr lang="en-US" dirty="0"/>
              <a:t> </a:t>
            </a:r>
            <a:r>
              <a:rPr lang="en-US" dirty="0" err="1"/>
              <a:t>na</a:t>
            </a:r>
            <a:r>
              <a:rPr lang="en-US" dirty="0"/>
              <a:t> </a:t>
            </a:r>
            <a:r>
              <a:rPr lang="en-US" dirty="0" err="1"/>
              <a:t>medida</a:t>
            </a:r>
            <a:r>
              <a:rPr lang="en-US" dirty="0"/>
              <a:t> que define identificadores de </a:t>
            </a:r>
            <a:r>
              <a:rPr lang="en-US" dirty="0" err="1"/>
              <a:t>indivíduos</a:t>
            </a:r>
            <a:r>
              <a:rPr lang="en-US" dirty="0"/>
              <a:t> e </a:t>
            </a:r>
            <a:r>
              <a:rPr lang="en-US" dirty="0" err="1"/>
              <a:t>organizações</a:t>
            </a:r>
            <a:r>
              <a:rPr lang="en-US" dirty="0"/>
              <a:t>, </a:t>
            </a:r>
            <a:r>
              <a:rPr lang="en-US" dirty="0" err="1"/>
              <a:t>dicionários</a:t>
            </a:r>
            <a:r>
              <a:rPr lang="en-US" dirty="0"/>
              <a:t> e  </a:t>
            </a:r>
            <a:r>
              <a:rPr lang="en-US" dirty="0" err="1"/>
              <a:t>vocabulários</a:t>
            </a:r>
            <a:r>
              <a:rPr lang="en-US" dirty="0"/>
              <a:t> nacionais e m</a:t>
            </a:r>
            <a:r>
              <a:rPr lang="en-BR" dirty="0"/>
              <a:t>apeamentos;</a:t>
            </a:r>
          </a:p>
          <a:p>
            <a:pPr lvl="1"/>
            <a:r>
              <a:rPr lang="en-BR" dirty="0"/>
              <a:t>O GI IPS Brasil poderá ser utilizado como o GI Nacional aberto e extensível, aderente ao FHIR R4 (</a:t>
            </a:r>
            <a:r>
              <a:rPr lang="pt-BR" dirty="0"/>
              <a:t>seguindo o </a:t>
            </a:r>
            <a:r>
              <a:rPr lang="en-BR" dirty="0"/>
              <a:t>exemplo</a:t>
            </a:r>
            <a:r>
              <a:rPr lang="pt-BR" dirty="0"/>
              <a:t> do</a:t>
            </a:r>
            <a:r>
              <a:rPr lang="en-BR" dirty="0"/>
              <a:t> Canadá);</a:t>
            </a:r>
          </a:p>
          <a:p>
            <a:pPr lvl="1"/>
            <a:r>
              <a:rPr lang="en-BR" b="1" dirty="0"/>
              <a:t>Estruturante para a interoperabilidade em âmbito nacional ( </a:t>
            </a:r>
            <a:r>
              <a:rPr lang="en-BR" dirty="0"/>
              <a:t>por exemlo Guia ANS </a:t>
            </a:r>
            <a:r>
              <a:rPr lang="en-US" dirty="0"/>
              <a:t>(do </a:t>
            </a:r>
            <a:r>
              <a:rPr lang="en-US" dirty="0" err="1"/>
              <a:t>Projeto</a:t>
            </a:r>
            <a:r>
              <a:rPr lang="en-US" dirty="0"/>
              <a:t> de </a:t>
            </a:r>
            <a:r>
              <a:rPr lang="en-US" dirty="0" err="1"/>
              <a:t>Padronização</a:t>
            </a:r>
            <a:r>
              <a:rPr lang="en-US" dirty="0"/>
              <a:t> e </a:t>
            </a:r>
            <a:r>
              <a:rPr lang="en-US" dirty="0" err="1"/>
              <a:t>Qualificação</a:t>
            </a:r>
            <a:r>
              <a:rPr lang="en-US" dirty="0"/>
              <a:t> dos Dados </a:t>
            </a:r>
            <a:r>
              <a:rPr lang="en-US" dirty="0" err="1"/>
              <a:t>Assistenciais</a:t>
            </a:r>
            <a:r>
              <a:rPr lang="en-US" dirty="0"/>
              <a:t> da </a:t>
            </a:r>
            <a:r>
              <a:rPr lang="en-US" dirty="0" err="1"/>
              <a:t>Saúde</a:t>
            </a:r>
            <a:r>
              <a:rPr lang="en-US" dirty="0"/>
              <a:t> </a:t>
            </a:r>
            <a:r>
              <a:rPr lang="en-US" dirty="0" err="1"/>
              <a:t>Suplementar</a:t>
            </a:r>
            <a:r>
              <a:rPr lang="en-US" dirty="0"/>
              <a:t> (PQDAS) </a:t>
            </a:r>
            <a:endParaRPr lang="en-BR" dirty="0"/>
          </a:p>
        </p:txBody>
      </p:sp>
    </p:spTree>
    <p:extLst>
      <p:ext uri="{BB962C8B-B14F-4D97-AF65-F5344CB8AC3E}">
        <p14:creationId xmlns:p14="http://schemas.microsoft.com/office/powerpoint/2010/main" val="2993671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a:xfrm>
            <a:off x="2542309" y="281998"/>
            <a:ext cx="10515600" cy="1325563"/>
          </a:xfrm>
        </p:spPr>
        <p:txBody>
          <a:bodyPr/>
          <a:lstStyle/>
          <a:p>
            <a:r>
              <a:rPr lang="en-BR" dirty="0"/>
              <a:t>Próximos passos</a:t>
            </a:r>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lstStyle/>
          <a:p>
            <a:r>
              <a:rPr lang="en-BR" dirty="0"/>
              <a:t>Estender o IPS Brasil para as demais seções do Sumário</a:t>
            </a:r>
          </a:p>
          <a:p>
            <a:r>
              <a:rPr lang="en-BR" dirty="0"/>
              <a:t> Contribuir com a comunidade internacional na definição do bloco de história social incluindo os  Determinantes Sociais de Saúde </a:t>
            </a:r>
          </a:p>
          <a:p>
            <a:r>
              <a:rPr lang="en-BR" dirty="0"/>
              <a:t>Apoiar o MS na construção dos artefatos de informação em computacionais das seções adicionais do Sumário e na atualização da OBM</a:t>
            </a:r>
          </a:p>
          <a:p>
            <a:r>
              <a:rPr lang="en-BR" dirty="0"/>
              <a:t>Criar ambientes de testes para uso do serviço de terminologia OCL e do GI IPS – B</a:t>
            </a:r>
            <a:r>
              <a:rPr lang="en-US" dirty="0"/>
              <a:t>r</a:t>
            </a:r>
            <a:r>
              <a:rPr lang="en-BR" dirty="0"/>
              <a:t>asil Core.</a:t>
            </a:r>
          </a:p>
          <a:p>
            <a:pPr marL="0" indent="0">
              <a:buNone/>
            </a:pPr>
            <a:endParaRPr lang="en-BR" dirty="0"/>
          </a:p>
        </p:txBody>
      </p:sp>
    </p:spTree>
    <p:extLst>
      <p:ext uri="{BB962C8B-B14F-4D97-AF65-F5344CB8AC3E}">
        <p14:creationId xmlns:p14="http://schemas.microsoft.com/office/powerpoint/2010/main" val="3344369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normAutofit fontScale="92500" lnSpcReduction="10000"/>
          </a:bodyPr>
          <a:lstStyle/>
          <a:p>
            <a:r>
              <a:rPr lang="en-US" dirty="0"/>
              <a:t>O </a:t>
            </a:r>
            <a:r>
              <a:rPr lang="en-US" dirty="0" err="1"/>
              <a:t>Sumário</a:t>
            </a:r>
            <a:r>
              <a:rPr lang="en-US" dirty="0"/>
              <a:t> </a:t>
            </a:r>
            <a:r>
              <a:rPr lang="en-US" dirty="0" err="1"/>
              <a:t>Internacional</a:t>
            </a:r>
            <a:r>
              <a:rPr lang="en-US" dirty="0"/>
              <a:t> do </a:t>
            </a:r>
            <a:r>
              <a:rPr lang="en-US" dirty="0" err="1"/>
              <a:t>Paciente</a:t>
            </a:r>
            <a:r>
              <a:rPr lang="en-US" dirty="0"/>
              <a:t> </a:t>
            </a:r>
            <a:r>
              <a:rPr lang="en-US" dirty="0" err="1"/>
              <a:t>poderia</a:t>
            </a:r>
            <a:r>
              <a:rPr lang="en-US" dirty="0"/>
              <a:t> ser </a:t>
            </a:r>
            <a:r>
              <a:rPr lang="en-US" dirty="0" err="1"/>
              <a:t>adotado</a:t>
            </a:r>
            <a:r>
              <a:rPr lang="en-US" dirty="0"/>
              <a:t> com o </a:t>
            </a:r>
            <a:r>
              <a:rPr lang="en-US" dirty="0" err="1"/>
              <a:t>padrão</a:t>
            </a:r>
            <a:r>
              <a:rPr lang="en-US" dirty="0"/>
              <a:t> </a:t>
            </a:r>
            <a:r>
              <a:rPr lang="en-US" dirty="0" err="1"/>
              <a:t>nacional</a:t>
            </a:r>
            <a:r>
              <a:rPr lang="en-US" dirty="0"/>
              <a:t> de  </a:t>
            </a:r>
            <a:r>
              <a:rPr lang="en-US" dirty="0" err="1"/>
              <a:t>interoperabilidade</a:t>
            </a:r>
            <a:r>
              <a:rPr lang="en-US" dirty="0"/>
              <a:t> para </a:t>
            </a:r>
            <a:r>
              <a:rPr lang="en-US" dirty="0" err="1"/>
              <a:t>viabilizar</a:t>
            </a:r>
            <a:r>
              <a:rPr lang="en-US" dirty="0"/>
              <a:t> a </a:t>
            </a:r>
            <a:r>
              <a:rPr lang="en-US" dirty="0" err="1"/>
              <a:t>continuidade</a:t>
            </a:r>
            <a:r>
              <a:rPr lang="en-US" dirty="0"/>
              <a:t> de </a:t>
            </a:r>
            <a:r>
              <a:rPr lang="en-US" dirty="0" err="1"/>
              <a:t>cuidado</a:t>
            </a:r>
            <a:r>
              <a:rPr lang="en-US" dirty="0"/>
              <a:t>;</a:t>
            </a:r>
          </a:p>
          <a:p>
            <a:r>
              <a:rPr lang="en-US" dirty="0"/>
              <a:t>A </a:t>
            </a:r>
            <a:r>
              <a:rPr lang="en-US" dirty="0" err="1"/>
              <a:t>adoção</a:t>
            </a:r>
            <a:r>
              <a:rPr lang="en-US" dirty="0"/>
              <a:t> do IPS </a:t>
            </a:r>
            <a:r>
              <a:rPr lang="en-US" dirty="0" err="1"/>
              <a:t>Brasil</a:t>
            </a:r>
            <a:r>
              <a:rPr lang="en-US" dirty="0"/>
              <a:t>  </a:t>
            </a:r>
            <a:r>
              <a:rPr lang="en-US" dirty="0" err="1"/>
              <a:t>como</a:t>
            </a:r>
            <a:r>
              <a:rPr lang="en-US" dirty="0"/>
              <a:t> o Guia Nacional  </a:t>
            </a:r>
            <a:r>
              <a:rPr lang="en-US" dirty="0" err="1"/>
              <a:t>habilita</a:t>
            </a:r>
            <a:r>
              <a:rPr lang="en-US" dirty="0"/>
              <a:t> a </a:t>
            </a:r>
            <a:r>
              <a:rPr lang="en-US" dirty="0" err="1"/>
              <a:t>criação</a:t>
            </a:r>
            <a:r>
              <a:rPr lang="en-US" dirty="0"/>
              <a:t> de guias </a:t>
            </a:r>
            <a:r>
              <a:rPr lang="en-US" dirty="0" err="1"/>
              <a:t>regionais</a:t>
            </a:r>
            <a:r>
              <a:rPr lang="en-US" dirty="0"/>
              <a:t> e de </a:t>
            </a:r>
            <a:r>
              <a:rPr lang="en-US" dirty="0" err="1"/>
              <a:t>caso</a:t>
            </a:r>
            <a:r>
              <a:rPr lang="en-US" dirty="0"/>
              <a:t> de </a:t>
            </a:r>
            <a:r>
              <a:rPr lang="en-US" dirty="0" err="1"/>
              <a:t>uso</a:t>
            </a:r>
            <a:r>
              <a:rPr lang="en-US" dirty="0"/>
              <a:t> </a:t>
            </a:r>
            <a:r>
              <a:rPr lang="en-US" dirty="0" err="1"/>
              <a:t>específico</a:t>
            </a:r>
            <a:r>
              <a:rPr lang="en-US" dirty="0"/>
              <a:t>, </a:t>
            </a:r>
            <a:r>
              <a:rPr lang="en-US" dirty="0" err="1"/>
              <a:t>como</a:t>
            </a:r>
            <a:r>
              <a:rPr lang="en-US" dirty="0"/>
              <a:t>: EBSERH, ANS, etc. Ainda assim, </a:t>
            </a:r>
            <a:r>
              <a:rPr lang="en-US" dirty="0" err="1"/>
              <a:t>mantém</a:t>
            </a:r>
            <a:r>
              <a:rPr lang="en-US" dirty="0"/>
              <a:t> </a:t>
            </a:r>
            <a:r>
              <a:rPr lang="en-US" dirty="0" err="1"/>
              <a:t>similaridades</a:t>
            </a:r>
            <a:r>
              <a:rPr lang="en-US" dirty="0"/>
              <a:t> entre </a:t>
            </a:r>
            <a:r>
              <a:rPr lang="en-US" dirty="0" err="1"/>
              <a:t>os</a:t>
            </a:r>
            <a:r>
              <a:rPr lang="en-US" dirty="0"/>
              <a:t> guias que </a:t>
            </a:r>
            <a:r>
              <a:rPr lang="en-US" dirty="0" err="1"/>
              <a:t>sejam</a:t>
            </a:r>
            <a:r>
              <a:rPr lang="en-US" dirty="0"/>
              <a:t> </a:t>
            </a:r>
            <a:r>
              <a:rPr lang="en-US" dirty="0" err="1"/>
              <a:t>comuns</a:t>
            </a:r>
            <a:r>
              <a:rPr lang="en-US" dirty="0"/>
              <a:t> à saúde </a:t>
            </a:r>
            <a:r>
              <a:rPr lang="en-US" dirty="0" err="1"/>
              <a:t>em</a:t>
            </a:r>
            <a:r>
              <a:rPr lang="en-US" dirty="0"/>
              <a:t> </a:t>
            </a:r>
            <a:r>
              <a:rPr lang="en-US" dirty="0" err="1"/>
              <a:t>território</a:t>
            </a:r>
            <a:r>
              <a:rPr lang="en-US" dirty="0"/>
              <a:t> </a:t>
            </a:r>
            <a:r>
              <a:rPr lang="en-US" dirty="0" err="1"/>
              <a:t>nacional</a:t>
            </a:r>
            <a:r>
              <a:rPr lang="en-US" dirty="0"/>
              <a:t>;</a:t>
            </a:r>
          </a:p>
          <a:p>
            <a:r>
              <a:rPr lang="en-US" dirty="0"/>
              <a:t>O IPS </a:t>
            </a:r>
            <a:r>
              <a:rPr lang="en-US" dirty="0" err="1"/>
              <a:t>empodera</a:t>
            </a:r>
            <a:r>
              <a:rPr lang="en-US" dirty="0"/>
              <a:t> o </a:t>
            </a:r>
            <a:r>
              <a:rPr lang="en-US" dirty="0" err="1"/>
              <a:t>cidadão</a:t>
            </a:r>
            <a:r>
              <a:rPr lang="en-US" dirty="0"/>
              <a:t> o </a:t>
            </a:r>
            <a:r>
              <a:rPr lang="en-US" dirty="0" err="1"/>
              <a:t>colocando</a:t>
            </a:r>
            <a:r>
              <a:rPr lang="en-US" dirty="0"/>
              <a:t> </a:t>
            </a:r>
            <a:r>
              <a:rPr lang="en-US" dirty="0" err="1"/>
              <a:t>como</a:t>
            </a:r>
            <a:r>
              <a:rPr lang="en-US" dirty="0"/>
              <a:t> </a:t>
            </a:r>
            <a:r>
              <a:rPr lang="en-US" dirty="0" err="1"/>
              <a:t>protagonista</a:t>
            </a:r>
            <a:r>
              <a:rPr lang="en-US" dirty="0"/>
              <a:t> de </a:t>
            </a:r>
            <a:r>
              <a:rPr lang="en-US" dirty="0" err="1"/>
              <a:t>seus</a:t>
            </a:r>
            <a:r>
              <a:rPr lang="en-US" dirty="0"/>
              <a:t> dados de </a:t>
            </a:r>
            <a:r>
              <a:rPr lang="en-US" dirty="0" err="1"/>
              <a:t>saúde</a:t>
            </a:r>
            <a:r>
              <a:rPr lang="en-US" dirty="0"/>
              <a:t> e com </a:t>
            </a:r>
            <a:r>
              <a:rPr lang="en-US" dirty="0" err="1"/>
              <a:t>quem</a:t>
            </a:r>
            <a:r>
              <a:rPr lang="en-US" dirty="0"/>
              <a:t> </a:t>
            </a:r>
            <a:r>
              <a:rPr lang="en-US" dirty="0" err="1"/>
              <a:t>deseja</a:t>
            </a:r>
            <a:r>
              <a:rPr lang="en-US" dirty="0"/>
              <a:t> </a:t>
            </a:r>
            <a:r>
              <a:rPr lang="en-US" dirty="0" err="1"/>
              <a:t>compartilhar</a:t>
            </a:r>
            <a:r>
              <a:rPr lang="en-US" dirty="0"/>
              <a:t> </a:t>
            </a:r>
            <a:r>
              <a:rPr lang="en-US" dirty="0" err="1"/>
              <a:t>os</a:t>
            </a:r>
            <a:r>
              <a:rPr lang="en-US" dirty="0"/>
              <a:t> </a:t>
            </a:r>
            <a:r>
              <a:rPr lang="en-US" dirty="0" err="1"/>
              <a:t>mesmos</a:t>
            </a:r>
            <a:r>
              <a:rPr lang="en-US" dirty="0"/>
              <a:t>;</a:t>
            </a:r>
          </a:p>
          <a:p>
            <a:r>
              <a:rPr lang="en-US" b="1" dirty="0" err="1"/>
              <a:t>Agradecimentos</a:t>
            </a:r>
            <a:r>
              <a:rPr lang="en-US" b="1" dirty="0"/>
              <a:t> a </a:t>
            </a:r>
            <a:r>
              <a:rPr lang="en-US" b="1" dirty="0" err="1"/>
              <a:t>equipe</a:t>
            </a:r>
            <a:r>
              <a:rPr lang="en-US" b="1" dirty="0"/>
              <a:t> </a:t>
            </a:r>
            <a:r>
              <a:rPr lang="en-US" b="1" dirty="0" err="1"/>
              <a:t>técnica</a:t>
            </a:r>
            <a:r>
              <a:rPr lang="en-US" b="1" dirty="0"/>
              <a:t> da </a:t>
            </a:r>
            <a:r>
              <a:rPr lang="en-US" b="1" dirty="0" err="1"/>
              <a:t>Coordenação</a:t>
            </a:r>
            <a:r>
              <a:rPr lang="en-US" b="1" dirty="0"/>
              <a:t> </a:t>
            </a:r>
            <a:r>
              <a:rPr lang="en-US" b="1" dirty="0" err="1"/>
              <a:t>Geral</a:t>
            </a:r>
            <a:r>
              <a:rPr lang="en-US" b="1" dirty="0"/>
              <a:t> de </a:t>
            </a:r>
            <a:r>
              <a:rPr lang="en-US" b="1" dirty="0" err="1"/>
              <a:t>Inovação</a:t>
            </a:r>
            <a:r>
              <a:rPr lang="en-US" b="1" dirty="0"/>
              <a:t> e </a:t>
            </a:r>
            <a:r>
              <a:rPr lang="en-US" b="1" dirty="0" err="1"/>
              <a:t>Informática</a:t>
            </a:r>
            <a:r>
              <a:rPr lang="en-US" b="1" dirty="0"/>
              <a:t> </a:t>
            </a:r>
            <a:r>
              <a:rPr lang="en-US" b="1" dirty="0" err="1"/>
              <a:t>em</a:t>
            </a:r>
            <a:r>
              <a:rPr lang="en-US" b="1" dirty="0"/>
              <a:t> </a:t>
            </a:r>
            <a:r>
              <a:rPr lang="en-US" b="1" dirty="0" err="1"/>
              <a:t>Saúde</a:t>
            </a:r>
            <a:r>
              <a:rPr lang="en-US" b="1" dirty="0"/>
              <a:t> da SEIDIGI pela </a:t>
            </a:r>
            <a:r>
              <a:rPr lang="en-US" b="1" dirty="0" err="1"/>
              <a:t>parceria</a:t>
            </a:r>
            <a:r>
              <a:rPr lang="en-US" b="1" dirty="0"/>
              <a:t> </a:t>
            </a:r>
            <a:r>
              <a:rPr lang="en-US" b="1" dirty="0" err="1"/>
              <a:t>na</a:t>
            </a:r>
            <a:r>
              <a:rPr lang="en-US" b="1" dirty="0"/>
              <a:t>  </a:t>
            </a:r>
            <a:r>
              <a:rPr lang="en-US" b="1" dirty="0" err="1"/>
              <a:t>execução</a:t>
            </a:r>
            <a:r>
              <a:rPr lang="en-US" b="1" dirty="0"/>
              <a:t> e </a:t>
            </a:r>
            <a:r>
              <a:rPr lang="en-US" b="1" dirty="0" err="1"/>
              <a:t>gestão</a:t>
            </a:r>
            <a:r>
              <a:rPr lang="en-US" b="1" dirty="0"/>
              <a:t> </a:t>
            </a:r>
            <a:r>
              <a:rPr lang="en-US" b="1" dirty="0" err="1"/>
              <a:t>deste</a:t>
            </a:r>
            <a:r>
              <a:rPr lang="en-US" b="1" dirty="0"/>
              <a:t> </a:t>
            </a:r>
            <a:r>
              <a:rPr lang="en-US" b="1" dirty="0" err="1"/>
              <a:t>projeto</a:t>
            </a:r>
            <a:endParaRPr lang="en-US" b="1" dirty="0"/>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3791683" y="365125"/>
            <a:ext cx="4608634" cy="707886"/>
          </a:xfrm>
          <a:prstGeom prst="rect">
            <a:avLst/>
          </a:prstGeom>
          <a:noFill/>
        </p:spPr>
        <p:txBody>
          <a:bodyPr wrap="none" rtlCol="0">
            <a:spAutoFit/>
          </a:bodyPr>
          <a:lstStyle/>
          <a:p>
            <a:r>
              <a:rPr lang="en-BR" sz="4000" dirty="0"/>
              <a:t>Considerações Finais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467DF-5468-8256-AE4F-D6D1CCB0AF81}"/>
              </a:ext>
            </a:extLst>
          </p:cNvPr>
          <p:cNvSpPr>
            <a:spLocks noGrp="1"/>
          </p:cNvSpPr>
          <p:nvPr>
            <p:ph type="title"/>
          </p:nvPr>
        </p:nvSpPr>
        <p:spPr>
          <a:xfrm>
            <a:off x="2369126" y="365126"/>
            <a:ext cx="8984673" cy="1145020"/>
          </a:xfrm>
        </p:spPr>
        <p:txBody>
          <a:bodyPr/>
          <a:lstStyle/>
          <a:p>
            <a:r>
              <a:rPr lang="en-BR" dirty="0"/>
              <a:t>Resumo Executivo</a:t>
            </a:r>
          </a:p>
        </p:txBody>
      </p:sp>
      <p:sp>
        <p:nvSpPr>
          <p:cNvPr id="3" name="Content Placeholder 2">
            <a:extLst>
              <a:ext uri="{FF2B5EF4-FFF2-40B4-BE49-F238E27FC236}">
                <a16:creationId xmlns:a16="http://schemas.microsoft.com/office/drawing/2014/main" id="{125342CC-5EBD-2FEB-EB9D-2EEAD13593ED}"/>
              </a:ext>
            </a:extLst>
          </p:cNvPr>
          <p:cNvSpPr>
            <a:spLocks noGrp="1"/>
          </p:cNvSpPr>
          <p:nvPr>
            <p:ph idx="1"/>
          </p:nvPr>
        </p:nvSpPr>
        <p:spPr/>
        <p:txBody>
          <a:bodyPr/>
          <a:lstStyle/>
          <a:p>
            <a:pPr marL="342900" lvl="0" indent="-342900" algn="just">
              <a:lnSpc>
                <a:spcPct val="150000"/>
              </a:lnSpc>
              <a:buFont typeface="+mj-lt"/>
              <a:buAutoNum type="alphaLcPeriod"/>
            </a:pPr>
            <a:r>
              <a:rPr lang="pt-BR" sz="1800" dirty="0">
                <a:effectLst/>
                <a:latin typeface="Calibri" panose="020F0502020204030204" pitchFamily="34" charset="0"/>
                <a:ea typeface="Arial" panose="020B0604020202020204" pitchFamily="34" charset="0"/>
                <a:cs typeface="Calibri" panose="020F0502020204030204" pitchFamily="34" charset="0"/>
              </a:rPr>
              <a:t>Redação do guia de implementação do Sumário Internacional do Paciente – IPS BRASIL para os componentes Imunização, Exames, Alergias/Reações Adversas e Medicamentos, conforme os padrões </a:t>
            </a:r>
            <a:r>
              <a:rPr lang="pt-BR" sz="1800" i="1" dirty="0">
                <a:effectLst/>
                <a:latin typeface="Calibri" panose="020F0502020204030204" pitchFamily="34" charset="0"/>
                <a:ea typeface="Arial" panose="020B0604020202020204" pitchFamily="34" charset="0"/>
                <a:cs typeface="Calibri" panose="020F0502020204030204" pitchFamily="34" charset="0"/>
              </a:rPr>
              <a:t>Health Level 7 Fast Healthcare </a:t>
            </a:r>
            <a:r>
              <a:rPr lang="pt-BR" sz="1800" i="1" dirty="0" err="1">
                <a:effectLst/>
                <a:latin typeface="Calibri" panose="020F0502020204030204" pitchFamily="34" charset="0"/>
                <a:ea typeface="Arial" panose="020B0604020202020204" pitchFamily="34" charset="0"/>
                <a:cs typeface="Calibri" panose="020F0502020204030204" pitchFamily="34" charset="0"/>
              </a:rPr>
              <a:t>Interoperability</a:t>
            </a:r>
            <a:r>
              <a:rPr lang="pt-BR" sz="1800" i="1" dirty="0">
                <a:effectLst/>
                <a:latin typeface="Calibri" panose="020F0502020204030204" pitchFamily="34" charset="0"/>
                <a:ea typeface="Arial" panose="020B0604020202020204" pitchFamily="34" charset="0"/>
                <a:cs typeface="Calibri" panose="020F0502020204030204" pitchFamily="34" charset="0"/>
              </a:rPr>
              <a:t> </a:t>
            </a:r>
            <a:r>
              <a:rPr lang="pt-BR" sz="1800" i="1" dirty="0" err="1">
                <a:effectLst/>
                <a:latin typeface="Calibri" panose="020F0502020204030204" pitchFamily="34" charset="0"/>
                <a:ea typeface="Arial" panose="020B0604020202020204" pitchFamily="34" charset="0"/>
                <a:cs typeface="Calibri" panose="020F0502020204030204" pitchFamily="34" charset="0"/>
              </a:rPr>
              <a:t>Resources</a:t>
            </a:r>
            <a:r>
              <a:rPr lang="pt-BR" sz="1800" dirty="0">
                <a:effectLst/>
                <a:latin typeface="Calibri" panose="020F0502020204030204" pitchFamily="34" charset="0"/>
                <a:ea typeface="Arial" panose="020B0604020202020204" pitchFamily="34" charset="0"/>
                <a:cs typeface="Calibri" panose="020F0502020204030204" pitchFamily="34" charset="0"/>
              </a:rPr>
              <a:t> (HL7-FHIR); </a:t>
            </a:r>
            <a:endParaRPr lang="en-BR" sz="18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50000"/>
              </a:lnSpc>
              <a:buFont typeface="+mj-lt"/>
              <a:buAutoNum type="alphaLcPeriod"/>
            </a:pPr>
            <a:r>
              <a:rPr lang="pt-BR" sz="1800" dirty="0">
                <a:effectLst/>
                <a:latin typeface="Calibri" panose="020F0502020204030204" pitchFamily="34" charset="0"/>
                <a:ea typeface="Arial" panose="020B0604020202020204" pitchFamily="34" charset="0"/>
                <a:cs typeface="Calibri" panose="020F0502020204030204" pitchFamily="34" charset="0"/>
              </a:rPr>
              <a:t>Prova de conceito de geração dos componentes de imunização e exames COVID-19 e </a:t>
            </a:r>
            <a:r>
              <a:rPr lang="pt-BR" sz="1800" dirty="0" err="1">
                <a:effectLst/>
                <a:latin typeface="Calibri" panose="020F0502020204030204" pitchFamily="34" charset="0"/>
                <a:ea typeface="Arial" panose="020B0604020202020204" pitchFamily="34" charset="0"/>
                <a:cs typeface="Calibri" panose="020F0502020204030204" pitchFamily="34" charset="0"/>
              </a:rPr>
              <a:t>Monkeypox</a:t>
            </a:r>
            <a:r>
              <a:rPr lang="pt-BR" sz="1800" dirty="0">
                <a:effectLst/>
                <a:latin typeface="Calibri" panose="020F0502020204030204" pitchFamily="34" charset="0"/>
                <a:ea typeface="Arial" panose="020B0604020202020204" pitchFamily="34" charset="0"/>
                <a:cs typeface="Calibri" panose="020F0502020204030204" pitchFamily="34" charset="0"/>
              </a:rPr>
              <a:t> do Sumário Internacional do Paciente a partir de dados armazenados na Rede Nacional de Dados em Saúde (RNDS); </a:t>
            </a:r>
            <a:endParaRPr lang="en-BR" sz="18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50000"/>
              </a:lnSpc>
              <a:buFont typeface="+mj-lt"/>
              <a:buAutoNum type="alphaLcPeriod"/>
            </a:pPr>
            <a:r>
              <a:rPr lang="pt-BR" sz="1800" dirty="0">
                <a:effectLst/>
                <a:latin typeface="Calibri" panose="020F0502020204030204" pitchFamily="34" charset="0"/>
                <a:ea typeface="Arial" panose="020B0604020202020204" pitchFamily="34" charset="0"/>
                <a:cs typeface="Calibri" panose="020F0502020204030204" pitchFamily="34" charset="0"/>
              </a:rPr>
              <a:t>Atualização da Ontologia Brasileira de Medicamentos para o elenco de medicamentos oferecidos na Atenção Primária em Saúde)</a:t>
            </a:r>
            <a:r>
              <a:rPr lang="pt-BR" sz="1800" baseline="30000" dirty="0">
                <a:effectLst/>
                <a:latin typeface="Calibri" panose="020F0502020204030204" pitchFamily="34" charset="0"/>
                <a:ea typeface="Arial" panose="020B0604020202020204" pitchFamily="34" charset="0"/>
                <a:cs typeface="Calibri" panose="020F0502020204030204" pitchFamily="34" charset="0"/>
              </a:rPr>
              <a:t>4</a:t>
            </a:r>
            <a:r>
              <a:rPr lang="pt-BR" sz="1800" dirty="0">
                <a:effectLst/>
                <a:latin typeface="Calibri" panose="020F0502020204030204" pitchFamily="34" charset="0"/>
                <a:ea typeface="Arial" panose="020B0604020202020204" pitchFamily="34" charset="0"/>
                <a:cs typeface="Calibri" panose="020F0502020204030204" pitchFamily="34" charset="0"/>
              </a:rPr>
              <a:t>.</a:t>
            </a:r>
            <a:endParaRPr lang="en-BR" sz="1800" dirty="0">
              <a:effectLst/>
              <a:latin typeface="Calibri" panose="020F0502020204030204" pitchFamily="34" charset="0"/>
              <a:ea typeface="Arial" panose="020B0604020202020204" pitchFamily="34" charset="0"/>
              <a:cs typeface="Calibri" panose="020F0502020204030204" pitchFamily="34" charset="0"/>
            </a:endParaRPr>
          </a:p>
        </p:txBody>
      </p:sp>
    </p:spTree>
    <p:extLst>
      <p:ext uri="{BB962C8B-B14F-4D97-AF65-F5344CB8AC3E}">
        <p14:creationId xmlns:p14="http://schemas.microsoft.com/office/powerpoint/2010/main" val="2000194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2570018" y="172367"/>
            <a:ext cx="10515600" cy="1325563"/>
          </a:xfrm>
        </p:spPr>
        <p:txBody>
          <a:bodyPr/>
          <a:lstStyle/>
          <a:p>
            <a:r>
              <a:rPr lang="en-BR" dirty="0"/>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3384660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2625436" y="172367"/>
            <a:ext cx="10515600" cy="1325563"/>
          </a:xfrm>
        </p:spPr>
        <p:txBody>
          <a:bodyPr/>
          <a:lstStyle/>
          <a:p>
            <a:r>
              <a:rPr lang="en-BR" dirty="0"/>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342900" lvl="0" indent="-34290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3578196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551387" y="133897"/>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a:xfrm>
            <a:off x="691056" y="2506662"/>
            <a:ext cx="10515600" cy="4351338"/>
          </a:xfrm>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566459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425262" y="175939"/>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50801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10450</TotalTime>
  <Words>2015</Words>
  <Application>Microsoft Macintosh PowerPoint</Application>
  <PresentationFormat>Widescreen</PresentationFormat>
  <Paragraphs>188</Paragraphs>
  <Slides>35</Slides>
  <Notes>6</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Gotham</vt:lpstr>
      <vt:lpstr>Gotham Black</vt:lpstr>
      <vt:lpstr>Graphik</vt:lpstr>
      <vt:lpstr>Verdana</vt:lpstr>
      <vt:lpstr>Tema do Office</vt:lpstr>
      <vt:lpstr>PowerPoint Presentation</vt:lpstr>
      <vt:lpstr>Promoção do Ambiente de Interconectividade em Saúde como apoio à Implementação da Estratégia de Saúde Digital para o Brasil – IPS Brasil</vt:lpstr>
      <vt:lpstr>PowerPoint Presentation</vt:lpstr>
      <vt:lpstr>Resumo Executivo</vt:lpstr>
      <vt:lpstr>PROJETO PROADI IPS-BRASIL</vt:lpstr>
      <vt:lpstr>IPS –Brasil – objetivos específicos</vt:lpstr>
      <vt:lpstr>A história do Sumário Internacional do Paciente</vt:lpstr>
      <vt:lpstr>A história do Sumário Internacional do Paciente</vt:lpstr>
      <vt:lpstr>PowerPoint Presentation</vt:lpstr>
      <vt:lpstr>Países membros da GDHP</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Indicador OBM</vt:lpstr>
      <vt:lpstr>Arquitetura proposta / casos de uso</vt:lpstr>
      <vt:lpstr>PowerPoint Presentation</vt:lpstr>
      <vt:lpstr>PowerPoint Presentation</vt:lpstr>
      <vt:lpstr>PowerPoint Presentation</vt:lpstr>
      <vt:lpstr>PowerPoint Presentation</vt:lpstr>
      <vt:lpstr>PowerPoint Presentation</vt:lpstr>
      <vt:lpstr>Contribuições do Projeto IPS para Governança de Dados na RNDS</vt:lpstr>
      <vt:lpstr>A importância de incorporar um Serviço de Terminologia no MS</vt:lpstr>
      <vt:lpstr>Importância do GI IPS Brasil para RNDS</vt:lpstr>
      <vt:lpstr>Próximos passos</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Sávio Cavalcante Marques</dc:creator>
  <cp:lastModifiedBy>Beatriz de Faria Leao</cp:lastModifiedBy>
  <cp:revision>15</cp:revision>
  <dcterms:created xsi:type="dcterms:W3CDTF">2023-12-05T18:13:40Z</dcterms:created>
  <dcterms:modified xsi:type="dcterms:W3CDTF">2023-12-18T14:07:15Z</dcterms:modified>
</cp:coreProperties>
</file>